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354" r:id="rId4"/>
    <p:sldId id="434" r:id="rId5"/>
    <p:sldId id="353" r:id="rId6"/>
    <p:sldId id="258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29" r:id="rId15"/>
    <p:sldId id="308" r:id="rId16"/>
    <p:sldId id="309" r:id="rId17"/>
    <p:sldId id="322" r:id="rId18"/>
    <p:sldId id="323" r:id="rId19"/>
    <p:sldId id="324" r:id="rId20"/>
    <p:sldId id="325" r:id="rId21"/>
    <p:sldId id="310" r:id="rId22"/>
    <p:sldId id="312" r:id="rId23"/>
    <p:sldId id="326" r:id="rId24"/>
    <p:sldId id="327" r:id="rId25"/>
    <p:sldId id="328" r:id="rId26"/>
    <p:sldId id="329" r:id="rId27"/>
    <p:sldId id="442" r:id="rId28"/>
    <p:sldId id="431" r:id="rId29"/>
    <p:sldId id="356" r:id="rId30"/>
    <p:sldId id="357" r:id="rId31"/>
    <p:sldId id="383" r:id="rId32"/>
    <p:sldId id="358" r:id="rId33"/>
    <p:sldId id="360" r:id="rId34"/>
    <p:sldId id="379" r:id="rId35"/>
    <p:sldId id="380" r:id="rId36"/>
    <p:sldId id="381" r:id="rId37"/>
    <p:sldId id="382" r:id="rId38"/>
    <p:sldId id="359" r:id="rId39"/>
    <p:sldId id="435" r:id="rId40"/>
    <p:sldId id="392" r:id="rId41"/>
    <p:sldId id="393" r:id="rId42"/>
    <p:sldId id="394" r:id="rId43"/>
    <p:sldId id="395" r:id="rId44"/>
    <p:sldId id="443" r:id="rId45"/>
    <p:sldId id="432" r:id="rId46"/>
    <p:sldId id="396" r:id="rId47"/>
    <p:sldId id="397" r:id="rId48"/>
    <p:sldId id="398" r:id="rId49"/>
    <p:sldId id="399" r:id="rId50"/>
    <p:sldId id="400" r:id="rId51"/>
    <p:sldId id="401" r:id="rId52"/>
    <p:sldId id="444" r:id="rId53"/>
    <p:sldId id="430" r:id="rId54"/>
    <p:sldId id="278" r:id="rId55"/>
    <p:sldId id="279" r:id="rId56"/>
    <p:sldId id="280" r:id="rId57"/>
    <p:sldId id="438" r:id="rId58"/>
    <p:sldId id="403" r:id="rId59"/>
    <p:sldId id="404" r:id="rId60"/>
    <p:sldId id="405" r:id="rId61"/>
    <p:sldId id="406" r:id="rId62"/>
    <p:sldId id="408" r:id="rId63"/>
    <p:sldId id="409" r:id="rId64"/>
    <p:sldId id="411" r:id="rId65"/>
    <p:sldId id="412" r:id="rId66"/>
    <p:sldId id="413" r:id="rId67"/>
    <p:sldId id="414" r:id="rId68"/>
    <p:sldId id="415" r:id="rId69"/>
    <p:sldId id="439" r:id="rId70"/>
    <p:sldId id="440" r:id="rId71"/>
    <p:sldId id="426" r:id="rId72"/>
    <p:sldId id="427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4" autoAdjust="0"/>
    <p:restoredTop sz="91346" autoAdjust="0"/>
  </p:normalViewPr>
  <p:slideViewPr>
    <p:cSldViewPr snapToGrid="0">
      <p:cViewPr varScale="1">
        <p:scale>
          <a:sx n="112" d="100"/>
          <a:sy n="112" d="100"/>
        </p:scale>
        <p:origin x="17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C7620-C010-419B-B385-0109ADA161F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9137D-5F03-42F1-9CBC-CB59123813FE}">
      <dgm:prSet phldrT="[Text]" custT="1"/>
      <dgm:spPr/>
      <dgm:t>
        <a:bodyPr/>
        <a:lstStyle/>
        <a:p>
          <a:r>
            <a:rPr lang="en-US" sz="2400" dirty="0"/>
            <a:t>Cognitive</a:t>
          </a:r>
        </a:p>
      </dgm:t>
    </dgm:pt>
    <dgm:pt modelId="{9C9A1210-96A5-4175-9EBF-B8FF2B4E9A09}" type="parTrans" cxnId="{106D494E-E230-485F-882D-1C1E6C574FB5}">
      <dgm:prSet/>
      <dgm:spPr/>
      <dgm:t>
        <a:bodyPr/>
        <a:lstStyle/>
        <a:p>
          <a:endParaRPr lang="en-US"/>
        </a:p>
      </dgm:t>
    </dgm:pt>
    <dgm:pt modelId="{ACCAAD20-E71E-44CC-B813-82A665CF583C}" type="sibTrans" cxnId="{106D494E-E230-485F-882D-1C1E6C574FB5}">
      <dgm:prSet/>
      <dgm:spPr/>
      <dgm:t>
        <a:bodyPr/>
        <a:lstStyle/>
        <a:p>
          <a:endParaRPr lang="en-US"/>
        </a:p>
      </dgm:t>
    </dgm:pt>
    <dgm:pt modelId="{11A4F295-1D8C-48D4-AC20-9EF7EA7B720A}">
      <dgm:prSet phldrT="[Text]" custT="1"/>
      <dgm:spPr/>
      <dgm:t>
        <a:bodyPr/>
        <a:lstStyle/>
        <a:p>
          <a:r>
            <a:rPr lang="en-US" sz="2400" dirty="0"/>
            <a:t>Social</a:t>
          </a:r>
        </a:p>
      </dgm:t>
    </dgm:pt>
    <dgm:pt modelId="{154BCFB4-6CEF-4AA9-82DE-3DD405D0AF13}" type="parTrans" cxnId="{9B674F48-14AB-4813-95A2-38F6053B3629}">
      <dgm:prSet/>
      <dgm:spPr/>
      <dgm:t>
        <a:bodyPr/>
        <a:lstStyle/>
        <a:p>
          <a:endParaRPr lang="en-US"/>
        </a:p>
      </dgm:t>
    </dgm:pt>
    <dgm:pt modelId="{A3E3F940-E12F-4F32-B429-6319C19141A9}" type="sibTrans" cxnId="{9B674F48-14AB-4813-95A2-38F6053B3629}">
      <dgm:prSet/>
      <dgm:spPr/>
      <dgm:t>
        <a:bodyPr/>
        <a:lstStyle/>
        <a:p>
          <a:endParaRPr lang="en-US"/>
        </a:p>
      </dgm:t>
    </dgm:pt>
    <dgm:pt modelId="{D2A5F388-EFA5-46AF-BF5C-97D8EAA0D110}">
      <dgm:prSet phldrT="[Text]" custT="1"/>
      <dgm:spPr/>
      <dgm:t>
        <a:bodyPr/>
        <a:lstStyle/>
        <a:p>
          <a:r>
            <a:rPr lang="en-US" sz="2400" dirty="0"/>
            <a:t>Affective</a:t>
          </a:r>
        </a:p>
      </dgm:t>
    </dgm:pt>
    <dgm:pt modelId="{119582B8-0B96-47E2-A2A5-3D642125323A}" type="parTrans" cxnId="{0613BB68-6A1C-4E75-B384-70C4533CB41F}">
      <dgm:prSet/>
      <dgm:spPr/>
      <dgm:t>
        <a:bodyPr/>
        <a:lstStyle/>
        <a:p>
          <a:endParaRPr lang="en-US"/>
        </a:p>
      </dgm:t>
    </dgm:pt>
    <dgm:pt modelId="{37B1EAB9-83E3-490D-A0BE-E5A38880C2EB}" type="sibTrans" cxnId="{0613BB68-6A1C-4E75-B384-70C4533CB41F}">
      <dgm:prSet/>
      <dgm:spPr/>
      <dgm:t>
        <a:bodyPr/>
        <a:lstStyle/>
        <a:p>
          <a:endParaRPr lang="en-US"/>
        </a:p>
      </dgm:t>
    </dgm:pt>
    <dgm:pt modelId="{1AD5DDAF-0426-42F4-AA45-A01620DCBC55}" type="pres">
      <dgm:prSet presAssocID="{563C7620-C010-419B-B385-0109ADA16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1066C-C0C0-44DA-8CD1-F11DBFF036DB}" type="pres">
      <dgm:prSet presAssocID="{8409137D-5F03-42F1-9CBC-CB59123813FE}" presName="node" presStyleLbl="node1" presStyleIdx="0" presStyleCnt="3" custScaleY="67461" custRadScaleRad="97493" custRadScaleInc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6E5E-098D-47E9-B0FA-2A248F457450}" type="pres">
      <dgm:prSet presAssocID="{8409137D-5F03-42F1-9CBC-CB59123813FE}" presName="spNode" presStyleCnt="0"/>
      <dgm:spPr/>
    </dgm:pt>
    <dgm:pt modelId="{CE4E9A08-BF02-4286-9F27-CC212EBDAFA8}" type="pres">
      <dgm:prSet presAssocID="{ACCAAD20-E71E-44CC-B813-82A665CF583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6823595-D500-407C-9904-29D072BB0DAD}" type="pres">
      <dgm:prSet presAssocID="{11A4F295-1D8C-48D4-AC20-9EF7EA7B720A}" presName="node" presStyleLbl="node1" presStyleIdx="1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C920C-28AB-4DD4-950F-2DE358D7875A}" type="pres">
      <dgm:prSet presAssocID="{11A4F295-1D8C-48D4-AC20-9EF7EA7B720A}" presName="spNode" presStyleCnt="0"/>
      <dgm:spPr/>
    </dgm:pt>
    <dgm:pt modelId="{F5DAD825-0C74-48D6-A494-3B187199A2D6}" type="pres">
      <dgm:prSet presAssocID="{A3E3F940-E12F-4F32-B429-6319C19141A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DF1B2BD-B36F-4DD5-8830-EB6D7F551A39}" type="pres">
      <dgm:prSet presAssocID="{D2A5F388-EFA5-46AF-BF5C-97D8EAA0D110}" presName="node" presStyleLbl="node1" presStyleIdx="2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ABEE9-2DA6-4970-B7FE-3C2BB624187E}" type="pres">
      <dgm:prSet presAssocID="{D2A5F388-EFA5-46AF-BF5C-97D8EAA0D110}" presName="spNode" presStyleCnt="0"/>
      <dgm:spPr/>
    </dgm:pt>
    <dgm:pt modelId="{3C76EDC0-618C-43E4-A50D-0E33F1ABA8BD}" type="pres">
      <dgm:prSet presAssocID="{37B1EAB9-83E3-490D-A0BE-E5A38880C2EB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9193518-9CF4-594F-9599-3E260B85005E}" type="presOf" srcId="{A3E3F940-E12F-4F32-B429-6319C19141A9}" destId="{F5DAD825-0C74-48D6-A494-3B187199A2D6}" srcOrd="0" destOrd="0" presId="urn:microsoft.com/office/officeart/2005/8/layout/cycle5"/>
    <dgm:cxn modelId="{1CDBA3C1-20E6-E842-B244-ADFE71B883E6}" type="presOf" srcId="{11A4F295-1D8C-48D4-AC20-9EF7EA7B720A}" destId="{96823595-D500-407C-9904-29D072BB0DAD}" srcOrd="0" destOrd="0" presId="urn:microsoft.com/office/officeart/2005/8/layout/cycle5"/>
    <dgm:cxn modelId="{8BF87DD2-6E8B-CD4C-8690-6ABBF8904E4E}" type="presOf" srcId="{ACCAAD20-E71E-44CC-B813-82A665CF583C}" destId="{CE4E9A08-BF02-4286-9F27-CC212EBDAFA8}" srcOrd="0" destOrd="0" presId="urn:microsoft.com/office/officeart/2005/8/layout/cycle5"/>
    <dgm:cxn modelId="{074F8EFD-6A66-694A-A1C1-08FCDA68DE6D}" type="presOf" srcId="{37B1EAB9-83E3-490D-A0BE-E5A38880C2EB}" destId="{3C76EDC0-618C-43E4-A50D-0E33F1ABA8BD}" srcOrd="0" destOrd="0" presId="urn:microsoft.com/office/officeart/2005/8/layout/cycle5"/>
    <dgm:cxn modelId="{0613BB68-6A1C-4E75-B384-70C4533CB41F}" srcId="{563C7620-C010-419B-B385-0109ADA161FE}" destId="{D2A5F388-EFA5-46AF-BF5C-97D8EAA0D110}" srcOrd="2" destOrd="0" parTransId="{119582B8-0B96-47E2-A2A5-3D642125323A}" sibTransId="{37B1EAB9-83E3-490D-A0BE-E5A38880C2EB}"/>
    <dgm:cxn modelId="{89F0FFBF-F8CA-E243-87E8-DB3EC12EE797}" type="presOf" srcId="{8409137D-5F03-42F1-9CBC-CB59123813FE}" destId="{D8F1066C-C0C0-44DA-8CD1-F11DBFF036DB}" srcOrd="0" destOrd="0" presId="urn:microsoft.com/office/officeart/2005/8/layout/cycle5"/>
    <dgm:cxn modelId="{106D494E-E230-485F-882D-1C1E6C574FB5}" srcId="{563C7620-C010-419B-B385-0109ADA161FE}" destId="{8409137D-5F03-42F1-9CBC-CB59123813FE}" srcOrd="0" destOrd="0" parTransId="{9C9A1210-96A5-4175-9EBF-B8FF2B4E9A09}" sibTransId="{ACCAAD20-E71E-44CC-B813-82A665CF583C}"/>
    <dgm:cxn modelId="{D1F7BA61-9D65-3F49-B22F-57BCFE5575CF}" type="presOf" srcId="{D2A5F388-EFA5-46AF-BF5C-97D8EAA0D110}" destId="{ADF1B2BD-B36F-4DD5-8830-EB6D7F551A39}" srcOrd="0" destOrd="0" presId="urn:microsoft.com/office/officeart/2005/8/layout/cycle5"/>
    <dgm:cxn modelId="{9B674F48-14AB-4813-95A2-38F6053B3629}" srcId="{563C7620-C010-419B-B385-0109ADA161FE}" destId="{11A4F295-1D8C-48D4-AC20-9EF7EA7B720A}" srcOrd="1" destOrd="0" parTransId="{154BCFB4-6CEF-4AA9-82DE-3DD405D0AF13}" sibTransId="{A3E3F940-E12F-4F32-B429-6319C19141A9}"/>
    <dgm:cxn modelId="{63CB1539-68F7-9241-9EFC-EE52C107579F}" type="presOf" srcId="{563C7620-C010-419B-B385-0109ADA161FE}" destId="{1AD5DDAF-0426-42F4-AA45-A01620DCBC55}" srcOrd="0" destOrd="0" presId="urn:microsoft.com/office/officeart/2005/8/layout/cycle5"/>
    <dgm:cxn modelId="{17CEC905-AB7A-DD46-A8FF-8A9D7176E7A8}" type="presParOf" srcId="{1AD5DDAF-0426-42F4-AA45-A01620DCBC55}" destId="{D8F1066C-C0C0-44DA-8CD1-F11DBFF036DB}" srcOrd="0" destOrd="0" presId="urn:microsoft.com/office/officeart/2005/8/layout/cycle5"/>
    <dgm:cxn modelId="{C96A1E52-2FE3-5F40-919F-85DD79E5B298}" type="presParOf" srcId="{1AD5DDAF-0426-42F4-AA45-A01620DCBC55}" destId="{DD416E5E-098D-47E9-B0FA-2A248F457450}" srcOrd="1" destOrd="0" presId="urn:microsoft.com/office/officeart/2005/8/layout/cycle5"/>
    <dgm:cxn modelId="{4FC217F3-056B-674C-8530-476CED360EF5}" type="presParOf" srcId="{1AD5DDAF-0426-42F4-AA45-A01620DCBC55}" destId="{CE4E9A08-BF02-4286-9F27-CC212EBDAFA8}" srcOrd="2" destOrd="0" presId="urn:microsoft.com/office/officeart/2005/8/layout/cycle5"/>
    <dgm:cxn modelId="{67DC26AC-6836-514C-833E-C381FCF1E90C}" type="presParOf" srcId="{1AD5DDAF-0426-42F4-AA45-A01620DCBC55}" destId="{96823595-D500-407C-9904-29D072BB0DAD}" srcOrd="3" destOrd="0" presId="urn:microsoft.com/office/officeart/2005/8/layout/cycle5"/>
    <dgm:cxn modelId="{D132B7FA-631F-E84F-B092-88E8F0B758DD}" type="presParOf" srcId="{1AD5DDAF-0426-42F4-AA45-A01620DCBC55}" destId="{026C920C-28AB-4DD4-950F-2DE358D7875A}" srcOrd="4" destOrd="0" presId="urn:microsoft.com/office/officeart/2005/8/layout/cycle5"/>
    <dgm:cxn modelId="{74A1680E-A27D-3044-AC04-01B9F82A13B1}" type="presParOf" srcId="{1AD5DDAF-0426-42F4-AA45-A01620DCBC55}" destId="{F5DAD825-0C74-48D6-A494-3B187199A2D6}" srcOrd="5" destOrd="0" presId="urn:microsoft.com/office/officeart/2005/8/layout/cycle5"/>
    <dgm:cxn modelId="{76A4807A-5F2B-A24B-9AC5-CB595E0B6324}" type="presParOf" srcId="{1AD5DDAF-0426-42F4-AA45-A01620DCBC55}" destId="{ADF1B2BD-B36F-4DD5-8830-EB6D7F551A39}" srcOrd="6" destOrd="0" presId="urn:microsoft.com/office/officeart/2005/8/layout/cycle5"/>
    <dgm:cxn modelId="{24CCE79A-5C56-E94F-81C2-20FA2FBAD34B}" type="presParOf" srcId="{1AD5DDAF-0426-42F4-AA45-A01620DCBC55}" destId="{C67ABEE9-2DA6-4970-B7FE-3C2BB624187E}" srcOrd="7" destOrd="0" presId="urn:microsoft.com/office/officeart/2005/8/layout/cycle5"/>
    <dgm:cxn modelId="{B69BA8D2-3A01-6640-98C8-848030A952BA}" type="presParOf" srcId="{1AD5DDAF-0426-42F4-AA45-A01620DCBC55}" destId="{3C76EDC0-618C-43E4-A50D-0E33F1ABA8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A6A9A-1560-7343-BD35-4DE93F3FD3B9}" type="presOf" srcId="{DC7BBECA-A6F0-46E9-8A83-FDE3CAE808D0}" destId="{B1AAAF7D-ACE6-4C09-B211-64DCBF0CE906}" srcOrd="0" destOrd="0" presId="urn:microsoft.com/office/officeart/2005/8/layout/arrow3"/>
    <dgm:cxn modelId="{7C286542-AD0D-2544-A4DA-63E1715715DF}" type="presOf" srcId="{198ED854-EA87-4448-B6A6-5BF943221FED}" destId="{829B9FBE-79D4-4EAF-8AFD-A2957AE9D39A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FFCECD85-E7F3-2647-A2B7-63C9FF75B071}" type="presOf" srcId="{6434DBC6-DD31-4BAC-AC9A-D423EB35CEF4}" destId="{E1162478-D05A-48CD-9EE8-313B145E344F}" srcOrd="0" destOrd="0" presId="urn:microsoft.com/office/officeart/2005/8/layout/arrow3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D711DC32-9C6C-484E-810A-7685608E64DE}" type="presParOf" srcId="{829B9FBE-79D4-4EAF-8AFD-A2957AE9D39A}" destId="{6C3ECA43-283F-4AA0-95FC-F693B3F60536}" srcOrd="0" destOrd="0" presId="urn:microsoft.com/office/officeart/2005/8/layout/arrow3"/>
    <dgm:cxn modelId="{6A8E5ABA-F657-0243-B7C9-763053348848}" type="presParOf" srcId="{829B9FBE-79D4-4EAF-8AFD-A2957AE9D39A}" destId="{82C3A90A-85BA-49D1-9BE7-80638DBD3774}" srcOrd="1" destOrd="0" presId="urn:microsoft.com/office/officeart/2005/8/layout/arrow3"/>
    <dgm:cxn modelId="{7A8438ED-FFA5-C34D-9BAF-7033DE7BCEAD}" type="presParOf" srcId="{829B9FBE-79D4-4EAF-8AFD-A2957AE9D39A}" destId="{B1AAAF7D-ACE6-4C09-B211-64DCBF0CE906}" srcOrd="2" destOrd="0" presId="urn:microsoft.com/office/officeart/2005/8/layout/arrow3"/>
    <dgm:cxn modelId="{6BDE30FD-F364-6140-BB24-E75E3FA6653E}" type="presParOf" srcId="{829B9FBE-79D4-4EAF-8AFD-A2957AE9D39A}" destId="{DACE7C3E-7629-48D4-BE3C-991DC9F8775F}" srcOrd="3" destOrd="0" presId="urn:microsoft.com/office/officeart/2005/8/layout/arrow3"/>
    <dgm:cxn modelId="{AD10A779-BE7A-804D-B30C-B758C3B01F80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400" b="1" dirty="0"/>
            <a:t>Big Ideas </a:t>
          </a:r>
        </a:p>
        <a:p>
          <a:pPr algn="l"/>
          <a:r>
            <a:rPr lang="en-US" sz="1200" dirty="0"/>
            <a:t>1. Make Content Comprehensible </a:t>
          </a:r>
        </a:p>
        <a:p>
          <a:pPr algn="l"/>
          <a:r>
            <a:rPr lang="en-US" sz="12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400" b="1" dirty="0"/>
            <a:t>Big Responsibilities</a:t>
          </a:r>
        </a:p>
        <a:p>
          <a:pPr algn="l"/>
          <a:r>
            <a:rPr lang="en-US" sz="1200" dirty="0"/>
            <a:t>1. Communicated</a:t>
          </a:r>
        </a:p>
        <a:p>
          <a:pPr algn="l"/>
          <a:r>
            <a:rPr lang="en-US" sz="1200" dirty="0"/>
            <a:t>2. Sequenced</a:t>
          </a:r>
        </a:p>
        <a:p>
          <a:pPr algn="l"/>
          <a:r>
            <a:rPr lang="en-US" sz="1200" dirty="0"/>
            <a:t>3. </a:t>
          </a:r>
          <a:r>
            <a:rPr lang="en-US" sz="1200" dirty="0" err="1"/>
            <a:t>Scaffolded</a:t>
          </a:r>
          <a:endParaRPr lang="en-US" sz="12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400" b="1" dirty="0"/>
            <a:t>Student Expectations</a:t>
          </a:r>
        </a:p>
        <a:p>
          <a:pPr algn="l"/>
          <a:r>
            <a:rPr lang="en-US" sz="1200" dirty="0"/>
            <a:t>1. Listening</a:t>
          </a:r>
        </a:p>
        <a:p>
          <a:pPr algn="l"/>
          <a:r>
            <a:rPr lang="en-US" sz="1200" dirty="0"/>
            <a:t>2. Speaking</a:t>
          </a:r>
        </a:p>
        <a:p>
          <a:pPr algn="l"/>
          <a:r>
            <a:rPr lang="en-US" sz="1200" dirty="0"/>
            <a:t>3. Reading</a:t>
          </a:r>
        </a:p>
        <a:p>
          <a:pPr algn="l"/>
          <a:r>
            <a:rPr lang="en-US" sz="1200" dirty="0"/>
            <a:t>4. Writing</a:t>
          </a:r>
        </a:p>
        <a:p>
          <a:pPr algn="l"/>
          <a:r>
            <a:rPr lang="en-US" sz="1200" dirty="0"/>
            <a:t>5. Learning </a:t>
          </a:r>
          <a:r>
            <a:rPr lang="en-US" sz="105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400" b="1" dirty="0"/>
            <a:t>PLDs (L, S, R, W)</a:t>
          </a:r>
        </a:p>
        <a:p>
          <a:pPr algn="l"/>
          <a:r>
            <a:rPr lang="en-US" sz="1200" dirty="0"/>
            <a:t>1. Beginning</a:t>
          </a:r>
        </a:p>
        <a:p>
          <a:pPr algn="l"/>
          <a:r>
            <a:rPr lang="en-US" sz="1200" dirty="0"/>
            <a:t>2. Intermediate</a:t>
          </a:r>
        </a:p>
        <a:p>
          <a:pPr algn="l"/>
          <a:r>
            <a:rPr lang="en-US" sz="1200" dirty="0"/>
            <a:t>3. Advanced</a:t>
          </a:r>
        </a:p>
        <a:p>
          <a:pPr algn="l"/>
          <a:r>
            <a:rPr lang="en-US" sz="12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08520-F90A-C242-A720-E5A2E1341879}" type="presOf" srcId="{F9733497-2E1A-4902-9F0B-5301E7A66F74}" destId="{3D47F994-D99F-4BFB-B0BC-5F557206D9EB}" srcOrd="0" destOrd="0" presId="urn:microsoft.com/office/officeart/2005/8/layout/matrix3"/>
    <dgm:cxn modelId="{BE117D99-5ACC-A34A-912E-8E52E3768234}" type="presOf" srcId="{0AA5EA78-82D8-46BB-B8DF-6C243F7D9C79}" destId="{C0C5167B-E899-4649-B636-99459A81D0BD}" srcOrd="0" destOrd="0" presId="urn:microsoft.com/office/officeart/2005/8/layout/matrix3"/>
    <dgm:cxn modelId="{2498B310-57D7-3C42-82AC-81E4DFC39A3A}" type="presOf" srcId="{D14B4D17-4ED2-4221-BAEB-0E1ECB52F877}" destId="{5855982A-9250-4516-A05C-BEE90BE1C60A}" srcOrd="0" destOrd="0" presId="urn:microsoft.com/office/officeart/2005/8/layout/matrix3"/>
    <dgm:cxn modelId="{F53EFAD3-ADB9-0947-A115-7798B11DB9BA}" type="presOf" srcId="{2B519994-45F6-49B9-B6F2-E36B9CF0A4FD}" destId="{D4276030-1DE8-4431-BFB5-97E83ECCC63A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348738B7-385C-1F42-8241-CAEAF21A5BD7}" type="presOf" srcId="{3AD2F78D-16E9-4D71-84C1-73F99FF0F2E7}" destId="{1C3DF9A1-7433-48B3-88A4-6C2AAED0C340}" srcOrd="0" destOrd="0" presId="urn:microsoft.com/office/officeart/2005/8/layout/matrix3"/>
    <dgm:cxn modelId="{5C4C547B-3D5D-4049-B2DE-ABAC8BDF3A81}" type="presParOf" srcId="{5855982A-9250-4516-A05C-BEE90BE1C60A}" destId="{9B6D47A2-014A-4122-8406-51C4AFD8F44E}" srcOrd="0" destOrd="0" presId="urn:microsoft.com/office/officeart/2005/8/layout/matrix3"/>
    <dgm:cxn modelId="{09F970EB-6304-744B-A418-D07E2DF578E1}" type="presParOf" srcId="{5855982A-9250-4516-A05C-BEE90BE1C60A}" destId="{3D47F994-D99F-4BFB-B0BC-5F557206D9EB}" srcOrd="1" destOrd="0" presId="urn:microsoft.com/office/officeart/2005/8/layout/matrix3"/>
    <dgm:cxn modelId="{64C4C66D-E1B4-1C45-9112-841D03D2D1AB}" type="presParOf" srcId="{5855982A-9250-4516-A05C-BEE90BE1C60A}" destId="{C0C5167B-E899-4649-B636-99459A81D0BD}" srcOrd="2" destOrd="0" presId="urn:microsoft.com/office/officeart/2005/8/layout/matrix3"/>
    <dgm:cxn modelId="{44DE9EEB-34A3-8347-A35D-915AB33FC76C}" type="presParOf" srcId="{5855982A-9250-4516-A05C-BEE90BE1C60A}" destId="{1C3DF9A1-7433-48B3-88A4-6C2AAED0C340}" srcOrd="3" destOrd="0" presId="urn:microsoft.com/office/officeart/2005/8/layout/matrix3"/>
    <dgm:cxn modelId="{3FB30C74-4B96-FF40-AA25-46B509EF5028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 custT="1"/>
      <dgm:spPr/>
      <dgm:t>
        <a:bodyPr/>
        <a:lstStyle/>
        <a:p>
          <a:pPr algn="r"/>
          <a:r>
            <a:rPr lang="en-US" sz="2000" b="1" dirty="0"/>
            <a:t>Written Responses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pPr marL="236538" indent="0"/>
          <a:r>
            <a:rPr lang="en-US" sz="1700" dirty="0"/>
            <a:t>Hold up paper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9198A39B-7233-4E5C-8383-8BE6BAF27A68}">
      <dgm:prSet phldrT="[Text]" custT="1"/>
      <dgm:spPr/>
      <dgm:t>
        <a:bodyPr/>
        <a:lstStyle/>
        <a:p>
          <a:pPr marL="236538" indent="0"/>
          <a:r>
            <a:rPr lang="en-US" sz="1700" dirty="0"/>
            <a:t>White boards</a:t>
          </a:r>
        </a:p>
      </dgm:t>
    </dgm:pt>
    <dgm:pt modelId="{45509A60-8845-4CA4-8C57-F9833175A4AE}" type="parTrans" cxnId="{4C3E7F16-58E8-4759-9D6C-E10E5F7F8615}">
      <dgm:prSet/>
      <dgm:spPr/>
      <dgm:t>
        <a:bodyPr/>
        <a:lstStyle/>
        <a:p>
          <a:endParaRPr lang="en-US"/>
        </a:p>
      </dgm:t>
    </dgm:pt>
    <dgm:pt modelId="{55FD3837-E100-4A41-9273-C28F58732EF1}" type="sibTrans" cxnId="{4C3E7F16-58E8-4759-9D6C-E10E5F7F86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3FADBE49-6F5B-4140-B5CF-7B29882AA056}">
      <dgm:prSet phldrT="[Text]" custT="1"/>
      <dgm:spPr/>
      <dgm:t>
        <a:bodyPr/>
        <a:lstStyle/>
        <a:p>
          <a:pPr marL="236538" indent="0"/>
          <a:r>
            <a:rPr lang="en-US" sz="1700" dirty="0"/>
            <a:t>Personal Chalkboards</a:t>
          </a:r>
        </a:p>
      </dgm:t>
    </dgm:pt>
    <dgm:pt modelId="{6A3AC913-CCCD-4E87-962A-F17E2A2A69EC}" type="parTrans" cxnId="{87784C74-77EC-4E10-AAC9-B7DADB2D2055}">
      <dgm:prSet/>
      <dgm:spPr/>
      <dgm:t>
        <a:bodyPr/>
        <a:lstStyle/>
        <a:p>
          <a:endParaRPr lang="en-US"/>
        </a:p>
      </dgm:t>
    </dgm:pt>
    <dgm:pt modelId="{232CDD90-39F2-462B-992A-C0BA2CBFD81A}" type="sibTrans" cxnId="{87784C74-77EC-4E10-AAC9-B7DADB2D2055}">
      <dgm:prSet/>
      <dgm:spPr/>
      <dgm:t>
        <a:bodyPr/>
        <a:lstStyle/>
        <a:p>
          <a:endParaRPr lang="en-US"/>
        </a:p>
      </dgm:t>
    </dgm:pt>
    <dgm:pt modelId="{51BC0EF0-5C2A-4364-AD1A-24BA4C6324B5}">
      <dgm:prSet phldrT="[Text]" custT="1"/>
      <dgm:spPr/>
      <dgm:t>
        <a:bodyPr/>
        <a:lstStyle/>
        <a:p>
          <a:pPr marL="236538" indent="0"/>
          <a:r>
            <a:rPr lang="en-US" sz="1700" dirty="0"/>
            <a:t>Answers on cards</a:t>
          </a:r>
        </a:p>
      </dgm:t>
    </dgm:pt>
    <dgm:pt modelId="{9FA65323-1C35-462B-B480-C4B039DC0648}" type="parTrans" cxnId="{03F0FEAF-199A-47F4-B375-6D4618476B35}">
      <dgm:prSet/>
      <dgm:spPr/>
      <dgm:t>
        <a:bodyPr/>
        <a:lstStyle/>
        <a:p>
          <a:endParaRPr lang="en-US"/>
        </a:p>
      </dgm:t>
    </dgm:pt>
    <dgm:pt modelId="{457EBAE0-1A72-462D-8E67-BE0EC6B0F7E2}" type="sibTrans" cxnId="{03F0FEAF-199A-47F4-B375-6D4618476B35}">
      <dgm:prSet/>
      <dgm:spPr/>
      <dgm:t>
        <a:bodyPr/>
        <a:lstStyle/>
        <a:p>
          <a:endParaRPr lang="en-US"/>
        </a:p>
      </dgm:t>
    </dgm:pt>
    <dgm:pt modelId="{834312B0-D96E-4EC1-8F63-97822C491171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</dgm:t>
    </dgm:pt>
    <dgm:pt modelId="{701EFB13-BC34-4A74-9522-5F9B9539FC97}" type="parTrans" cxnId="{A27C11DC-CDAF-47C3-9E90-8E5ED838FC5C}">
      <dgm:prSet/>
      <dgm:spPr/>
      <dgm:t>
        <a:bodyPr/>
        <a:lstStyle/>
        <a:p>
          <a:endParaRPr lang="en-US"/>
        </a:p>
      </dgm:t>
    </dgm:pt>
    <dgm:pt modelId="{59A0B6A6-1880-4F34-9FCD-8CF4258FBA53}" type="sibTrans" cxnId="{A27C11DC-CDAF-47C3-9E90-8E5ED838FC5C}">
      <dgm:prSet/>
      <dgm:spPr/>
      <dgm:t>
        <a:bodyPr/>
        <a:lstStyle/>
        <a:p>
          <a:endParaRPr lang="en-US"/>
        </a:p>
      </dgm:t>
    </dgm:pt>
    <dgm:pt modelId="{67A7695B-4B72-4E74-8E75-EEC5E5D45152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</dgm:t>
    </dgm:pt>
    <dgm:pt modelId="{45539E03-735D-4437-92C9-4213C730DDF7}" type="parTrans" cxnId="{E94B0600-C6A1-475B-847B-CA5FC6F7C891}">
      <dgm:prSet/>
      <dgm:spPr/>
      <dgm:t>
        <a:bodyPr/>
        <a:lstStyle/>
        <a:p>
          <a:endParaRPr lang="en-US"/>
        </a:p>
      </dgm:t>
    </dgm:pt>
    <dgm:pt modelId="{C2C6FC70-FAB7-449E-AC19-A7AEC0E4F410}" type="sibTrans" cxnId="{E94B0600-C6A1-475B-847B-CA5FC6F7C891}">
      <dgm:prSet/>
      <dgm:spPr/>
      <dgm:t>
        <a:bodyPr/>
        <a:lstStyle/>
        <a:p>
          <a:endParaRPr lang="en-US"/>
        </a:p>
      </dgm:t>
    </dgm:pt>
    <dgm:pt modelId="{D53401C8-330B-4D8F-8873-A97EC5406E4E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</dgm:t>
    </dgm:pt>
    <dgm:pt modelId="{77408E5B-97DF-42F1-B0C2-2B865AABC0C5}" type="parTrans" cxnId="{B87079C9-D74F-47FA-A6D6-CCF317FE50C5}">
      <dgm:prSet/>
      <dgm:spPr/>
      <dgm:t>
        <a:bodyPr/>
        <a:lstStyle/>
        <a:p>
          <a:endParaRPr lang="en-US"/>
        </a:p>
      </dgm:t>
    </dgm:pt>
    <dgm:pt modelId="{EBA7709D-F8B6-4804-A8FA-602E0CB893AA}" type="sibTrans" cxnId="{B87079C9-D74F-47FA-A6D6-CCF317FE50C5}">
      <dgm:prSet/>
      <dgm:spPr/>
      <dgm:t>
        <a:bodyPr/>
        <a:lstStyle/>
        <a:p>
          <a:endParaRPr lang="en-US"/>
        </a:p>
      </dgm:t>
    </dgm:pt>
    <dgm:pt modelId="{D0DF734F-AA7C-4E60-B887-3F4A8A93DB8A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gm:t>
    </dgm:pt>
    <dgm:pt modelId="{035B3CC8-E847-4B76-8337-A9414933DD1C}" type="parTrans" cxnId="{AAC847DE-0698-4606-8F52-3A789A98E324}">
      <dgm:prSet/>
      <dgm:spPr/>
      <dgm:t>
        <a:bodyPr/>
        <a:lstStyle/>
        <a:p>
          <a:endParaRPr lang="en-US"/>
        </a:p>
      </dgm:t>
    </dgm:pt>
    <dgm:pt modelId="{06E6BEB6-EBC7-49B4-A186-E2E54BC4E6C6}" type="sibTrans" cxnId="{AAC847DE-0698-4606-8F52-3A789A98E324}">
      <dgm:prSet/>
      <dgm:spPr/>
      <dgm:t>
        <a:bodyPr/>
        <a:lstStyle/>
        <a:p>
          <a:endParaRPr lang="en-US"/>
        </a:p>
      </dgm:t>
    </dgm:pt>
    <dgm:pt modelId="{058BE289-CC09-436A-9614-B76BC2CE2EFF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8AAEA-3FFA-4C41-8B4E-3F841D585770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BDECC924-D557-4FC8-B3E8-D6A72D5C7695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E598D68-4094-40B0-8FCD-F274D84ABAB1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CF95-6EE1-47B2-BDF3-55C59F3227BD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08D1-A337-4135-A361-013EE857EF68}" type="pres">
      <dgm:prSet presAssocID="{AFF88B31-A276-4537-977C-AAEB7E72AABF}" presName="hSp" presStyleCnt="0"/>
      <dgm:spPr/>
    </dgm:pt>
    <dgm:pt modelId="{4055EEAC-B8F1-494F-B994-8D9B2ADE254F}" type="pres">
      <dgm:prSet presAssocID="{AFF88B31-A276-4537-977C-AAEB7E72AABF}" presName="vProcSp" presStyleCnt="0"/>
      <dgm:spPr/>
    </dgm:pt>
    <dgm:pt modelId="{9062A97D-9381-4220-AB81-AB8C0697B80D}" type="pres">
      <dgm:prSet presAssocID="{AFF88B31-A276-4537-977C-AAEB7E72AABF}" presName="vSp1" presStyleCnt="0"/>
      <dgm:spPr/>
    </dgm:pt>
    <dgm:pt modelId="{40EB269D-6A71-4912-A09E-255A8ED7D3FD}" type="pres">
      <dgm:prSet presAssocID="{AFF88B31-A276-4537-977C-AAEB7E72AABF}" presName="simulatedConn" presStyleLbl="solidFgAcc1" presStyleIdx="0" presStyleCnt="1" custLinFactNeighborY="87067"/>
      <dgm:spPr/>
    </dgm:pt>
    <dgm:pt modelId="{B79584CB-AA7C-448E-9724-5F258FB76355}" type="pres">
      <dgm:prSet presAssocID="{AFF88B31-A276-4537-977C-AAEB7E72AABF}" presName="vSp2" presStyleCnt="0"/>
      <dgm:spPr/>
    </dgm:pt>
    <dgm:pt modelId="{ADCD2588-AF14-4A0D-BFDC-205AF68B7DAF}" type="pres">
      <dgm:prSet presAssocID="{AFF88B31-A276-4537-977C-AAEB7E72AABF}" presName="sibTrans" presStyleCnt="0"/>
      <dgm:spPr/>
    </dgm:pt>
    <dgm:pt modelId="{128B8F4D-7C57-4689-A29F-CA271118AB5A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709DD0E3-F596-4445-8B7A-4A9D1BAD40D1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55B68F6D-48B1-4DA7-8D5C-C2D30696F1D9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EC969-2029-404B-BAD2-C01DD96B9DEA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D0ECC-DD7E-004D-924E-C6DB07BCB156}" type="presOf" srcId="{3FADBE49-6F5B-4140-B5CF-7B29882AA056}" destId="{5A98CF95-6EE1-47B2-BDF3-55C59F3227BD}" srcOrd="0" destOrd="2" presId="urn:microsoft.com/office/officeart/2005/8/layout/hProcess7#1"/>
    <dgm:cxn modelId="{03F0FEAF-199A-47F4-B375-6D4618476B35}" srcId="{8934A037-11EC-4A12-9703-A5CEA0B83634}" destId="{51BC0EF0-5C2A-4364-AD1A-24BA4C6324B5}" srcOrd="3" destOrd="0" parTransId="{9FA65323-1C35-462B-B480-C4B039DC0648}" sibTransId="{457EBAE0-1A72-462D-8E67-BE0EC6B0F7E2}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F454CA2F-6375-5943-862C-12C574619982}" type="presOf" srcId="{834312B0-D96E-4EC1-8F63-97822C491171}" destId="{553EC969-2029-404B-BAD2-C01DD96B9DEA}" srcOrd="0" destOrd="1" presId="urn:microsoft.com/office/officeart/2005/8/layout/hProcess7#1"/>
    <dgm:cxn modelId="{7A4D8781-3DAB-0048-8ABB-3289E54B39E9}" type="presOf" srcId="{5B71B337-235C-49B8-B4D1-264E153A2005}" destId="{553EC969-2029-404B-BAD2-C01DD96B9DEA}" srcOrd="0" destOrd="0" presId="urn:microsoft.com/office/officeart/2005/8/layout/hProcess7#1"/>
    <dgm:cxn modelId="{87784C74-77EC-4E10-AAC9-B7DADB2D2055}" srcId="{8934A037-11EC-4A12-9703-A5CEA0B83634}" destId="{3FADBE49-6F5B-4140-B5CF-7B29882AA056}" srcOrd="2" destOrd="0" parTransId="{6A3AC913-CCCD-4E87-962A-F17E2A2A69EC}" sibTransId="{232CDD90-39F2-462B-992A-C0BA2CBFD81A}"/>
    <dgm:cxn modelId="{B87079C9-D74F-47FA-A6D6-CCF317FE50C5}" srcId="{2A892F4C-0BC8-45EE-A7E0-E7E61D8A7068}" destId="{D53401C8-330B-4D8F-8873-A97EC5406E4E}" srcOrd="3" destOrd="0" parTransId="{77408E5B-97DF-42F1-B0C2-2B865AABC0C5}" sibTransId="{EBA7709D-F8B6-4804-A8FA-602E0CB893AA}"/>
    <dgm:cxn modelId="{8A132173-5965-374C-B77F-A68879750BD9}" type="presOf" srcId="{67A7695B-4B72-4E74-8E75-EEC5E5D45152}" destId="{553EC969-2029-404B-BAD2-C01DD96B9DEA}" srcOrd="0" destOrd="2" presId="urn:microsoft.com/office/officeart/2005/8/layout/hProcess7#1"/>
    <dgm:cxn modelId="{4C3E7F16-58E8-4759-9D6C-E10E5F7F8615}" srcId="{8934A037-11EC-4A12-9703-A5CEA0B83634}" destId="{9198A39B-7233-4E5C-8383-8BE6BAF27A68}" srcOrd="1" destOrd="0" parTransId="{45509A60-8845-4CA4-8C57-F9833175A4AE}" sibTransId="{55FD3837-E100-4A41-9273-C28F58732EF1}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E94B0600-C6A1-475B-847B-CA5FC6F7C891}" srcId="{2A892F4C-0BC8-45EE-A7E0-E7E61D8A7068}" destId="{67A7695B-4B72-4E74-8E75-EEC5E5D45152}" srcOrd="2" destOrd="0" parTransId="{45539E03-735D-4437-92C9-4213C730DDF7}" sibTransId="{C2C6FC70-FAB7-449E-AC19-A7AEC0E4F410}"/>
    <dgm:cxn modelId="{97942595-11C8-5442-86F9-637A5BB615E6}" type="presOf" srcId="{D0DF734F-AA7C-4E60-B887-3F4A8A93DB8A}" destId="{553EC969-2029-404B-BAD2-C01DD96B9DEA}" srcOrd="0" destOrd="4" presId="urn:microsoft.com/office/officeart/2005/8/layout/hProcess7#1"/>
    <dgm:cxn modelId="{99764ABF-74ED-2C4E-AD26-BD36F7456BAB}" type="presOf" srcId="{7F93F6A7-96D5-46C6-9396-E2A969168399}" destId="{058BE289-CC09-436A-9614-B76BC2CE2EFF}" srcOrd="0" destOrd="0" presId="urn:microsoft.com/office/officeart/2005/8/layout/hProcess7#1"/>
    <dgm:cxn modelId="{F50CAA7E-5F50-6B41-BB9C-1B9774D12176}" type="presOf" srcId="{8934A037-11EC-4A12-9703-A5CEA0B83634}" destId="{BDECC924-D557-4FC8-B3E8-D6A72D5C7695}" srcOrd="0" destOrd="0" presId="urn:microsoft.com/office/officeart/2005/8/layout/hProcess7#1"/>
    <dgm:cxn modelId="{5A1BA20E-003D-DD44-9C56-A0544C257DCB}" type="presOf" srcId="{8A2E02DF-A6F3-49F6-9234-1769A4196DF1}" destId="{5A98CF95-6EE1-47B2-BDF3-55C59F3227BD}" srcOrd="0" destOrd="0" presId="urn:microsoft.com/office/officeart/2005/8/layout/hProcess7#1"/>
    <dgm:cxn modelId="{A27C11DC-CDAF-47C3-9E90-8E5ED838FC5C}" srcId="{2A892F4C-0BC8-45EE-A7E0-E7E61D8A7068}" destId="{834312B0-D96E-4EC1-8F63-97822C491171}" srcOrd="1" destOrd="0" parTransId="{701EFB13-BC34-4A74-9522-5F9B9539FC97}" sibTransId="{59A0B6A6-1880-4F34-9FCD-8CF4258FBA53}"/>
    <dgm:cxn modelId="{AAC847DE-0698-4606-8F52-3A789A98E324}" srcId="{2A892F4C-0BC8-45EE-A7E0-E7E61D8A7068}" destId="{D0DF734F-AA7C-4E60-B887-3F4A8A93DB8A}" srcOrd="4" destOrd="0" parTransId="{035B3CC8-E847-4B76-8337-A9414933DD1C}" sibTransId="{06E6BEB6-EBC7-49B4-A186-E2E54BC4E6C6}"/>
    <dgm:cxn modelId="{96EF9B75-0C1C-1044-8E89-386790F172AF}" type="presOf" srcId="{D53401C8-330B-4D8F-8873-A97EC5406E4E}" destId="{553EC969-2029-404B-BAD2-C01DD96B9DEA}" srcOrd="0" destOrd="3" presId="urn:microsoft.com/office/officeart/2005/8/layout/hProcess7#1"/>
    <dgm:cxn modelId="{98919E56-6F7B-DD4A-8B1A-196959AC8370}" type="presOf" srcId="{8934A037-11EC-4A12-9703-A5CEA0B83634}" destId="{1E598D68-4094-40B0-8FCD-F274D84ABAB1}" srcOrd="1" destOrd="0" presId="urn:microsoft.com/office/officeart/2005/8/layout/hProcess7#1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9D29682F-7F3A-814E-AB5C-CD60BF69461D}" type="presOf" srcId="{2A892F4C-0BC8-45EE-A7E0-E7E61D8A7068}" destId="{709DD0E3-F596-4445-8B7A-4A9D1BAD40D1}" srcOrd="0" destOrd="0" presId="urn:microsoft.com/office/officeart/2005/8/layout/hProcess7#1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68BDF227-864A-6042-A4BD-2A50BDB6CD47}" type="presOf" srcId="{2A892F4C-0BC8-45EE-A7E0-E7E61D8A7068}" destId="{55B68F6D-48B1-4DA7-8D5C-C2D30696F1D9}" srcOrd="1" destOrd="0" presId="urn:microsoft.com/office/officeart/2005/8/layout/hProcess7#1"/>
    <dgm:cxn modelId="{ED1F1C40-7446-1F46-91E4-A15D36CA8E30}" type="presOf" srcId="{9198A39B-7233-4E5C-8383-8BE6BAF27A68}" destId="{5A98CF95-6EE1-47B2-BDF3-55C59F3227BD}" srcOrd="0" destOrd="1" presId="urn:microsoft.com/office/officeart/2005/8/layout/hProcess7#1"/>
    <dgm:cxn modelId="{7D46D011-172A-0A43-9190-ECAECF0BD8BA}" type="presOf" srcId="{51BC0EF0-5C2A-4364-AD1A-24BA4C6324B5}" destId="{5A98CF95-6EE1-47B2-BDF3-55C59F3227BD}" srcOrd="0" destOrd="3" presId="urn:microsoft.com/office/officeart/2005/8/layout/hProcess7#1"/>
    <dgm:cxn modelId="{4FB7F1A0-38B0-354E-B4D9-8F0F22077E21}" type="presParOf" srcId="{058BE289-CC09-436A-9614-B76BC2CE2EFF}" destId="{1408AAEA-3FFA-4C41-8B4E-3F841D585770}" srcOrd="0" destOrd="0" presId="urn:microsoft.com/office/officeart/2005/8/layout/hProcess7#1"/>
    <dgm:cxn modelId="{99B3CC76-DBC6-DA4C-8D20-42EE8D81D45C}" type="presParOf" srcId="{1408AAEA-3FFA-4C41-8B4E-3F841D585770}" destId="{BDECC924-D557-4FC8-B3E8-D6A72D5C7695}" srcOrd="0" destOrd="0" presId="urn:microsoft.com/office/officeart/2005/8/layout/hProcess7#1"/>
    <dgm:cxn modelId="{5B2E232F-39AB-2A42-90B7-E07116BDF32C}" type="presParOf" srcId="{1408AAEA-3FFA-4C41-8B4E-3F841D585770}" destId="{1E598D68-4094-40B0-8FCD-F274D84ABAB1}" srcOrd="1" destOrd="0" presId="urn:microsoft.com/office/officeart/2005/8/layout/hProcess7#1"/>
    <dgm:cxn modelId="{F726AF41-8327-7A4D-8ED8-A3A5BCDB14E4}" type="presParOf" srcId="{1408AAEA-3FFA-4C41-8B4E-3F841D585770}" destId="{5A98CF95-6EE1-47B2-BDF3-55C59F3227BD}" srcOrd="2" destOrd="0" presId="urn:microsoft.com/office/officeart/2005/8/layout/hProcess7#1"/>
    <dgm:cxn modelId="{60DE21A6-7DB1-574C-AB37-9ED3C2E1C58F}" type="presParOf" srcId="{058BE289-CC09-436A-9614-B76BC2CE2EFF}" destId="{44AE08D1-A337-4135-A361-013EE857EF68}" srcOrd="1" destOrd="0" presId="urn:microsoft.com/office/officeart/2005/8/layout/hProcess7#1"/>
    <dgm:cxn modelId="{50F6A54C-8C6D-A34F-9E1A-0CB1E7B3B2BD}" type="presParOf" srcId="{058BE289-CC09-436A-9614-B76BC2CE2EFF}" destId="{4055EEAC-B8F1-494F-B994-8D9B2ADE254F}" srcOrd="2" destOrd="0" presId="urn:microsoft.com/office/officeart/2005/8/layout/hProcess7#1"/>
    <dgm:cxn modelId="{30563FC1-D5B9-E645-8D45-B014F146DA5E}" type="presParOf" srcId="{4055EEAC-B8F1-494F-B994-8D9B2ADE254F}" destId="{9062A97D-9381-4220-AB81-AB8C0697B80D}" srcOrd="0" destOrd="0" presId="urn:microsoft.com/office/officeart/2005/8/layout/hProcess7#1"/>
    <dgm:cxn modelId="{91206442-F191-874F-A1C1-A441D093306A}" type="presParOf" srcId="{4055EEAC-B8F1-494F-B994-8D9B2ADE254F}" destId="{40EB269D-6A71-4912-A09E-255A8ED7D3FD}" srcOrd="1" destOrd="0" presId="urn:microsoft.com/office/officeart/2005/8/layout/hProcess7#1"/>
    <dgm:cxn modelId="{14CA3CD8-F054-A34B-899C-BB2392E05BE6}" type="presParOf" srcId="{4055EEAC-B8F1-494F-B994-8D9B2ADE254F}" destId="{B79584CB-AA7C-448E-9724-5F258FB76355}" srcOrd="2" destOrd="0" presId="urn:microsoft.com/office/officeart/2005/8/layout/hProcess7#1"/>
    <dgm:cxn modelId="{956483B8-F49F-C040-AC60-60633700FEF8}" type="presParOf" srcId="{058BE289-CC09-436A-9614-B76BC2CE2EFF}" destId="{ADCD2588-AF14-4A0D-BFDC-205AF68B7DAF}" srcOrd="3" destOrd="0" presId="urn:microsoft.com/office/officeart/2005/8/layout/hProcess7#1"/>
    <dgm:cxn modelId="{DC7EAC73-B2D6-5243-A949-33674427D82C}" type="presParOf" srcId="{058BE289-CC09-436A-9614-B76BC2CE2EFF}" destId="{128B8F4D-7C57-4689-A29F-CA271118AB5A}" srcOrd="4" destOrd="0" presId="urn:microsoft.com/office/officeart/2005/8/layout/hProcess7#1"/>
    <dgm:cxn modelId="{3D86A6CF-6DCC-214C-BDD6-41A9C11765D3}" type="presParOf" srcId="{128B8F4D-7C57-4689-A29F-CA271118AB5A}" destId="{709DD0E3-F596-4445-8B7A-4A9D1BAD40D1}" srcOrd="0" destOrd="0" presId="urn:microsoft.com/office/officeart/2005/8/layout/hProcess7#1"/>
    <dgm:cxn modelId="{73863E9B-E348-B04B-9A7C-45C7B45867B9}" type="presParOf" srcId="{128B8F4D-7C57-4689-A29F-CA271118AB5A}" destId="{55B68F6D-48B1-4DA7-8D5C-C2D30696F1D9}" srcOrd="1" destOrd="0" presId="urn:microsoft.com/office/officeart/2005/8/layout/hProcess7#1"/>
    <dgm:cxn modelId="{D7FAF00E-80CA-034A-B73E-1902C9E0D8F7}" type="presParOf" srcId="{128B8F4D-7C57-4689-A29F-CA271118AB5A}" destId="{553EC969-2029-404B-BAD2-C01DD96B9DE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3F6A7-96D5-46C6-9396-E2A969168399}" type="doc">
      <dgm:prSet loTypeId="urn:microsoft.com/office/officeart/2005/8/layout/hProcess7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934A037-11EC-4A12-9703-A5CEA0B83634}">
      <dgm:prSet phldrT="[Text]"/>
      <dgm:spPr/>
      <dgm:t>
        <a:bodyPr/>
        <a:lstStyle/>
        <a:p>
          <a:pPr algn="r"/>
          <a:r>
            <a:rPr lang="en-US" b="1" dirty="0"/>
            <a:t>Making Choices</a:t>
          </a:r>
        </a:p>
      </dgm:t>
    </dgm:pt>
    <dgm:pt modelId="{9BB46EF3-6FB2-47E6-943E-4887AC56A61B}" type="parTrans" cxnId="{3CE9B5F8-F72E-4D4B-B3C3-25A57ED5B155}">
      <dgm:prSet/>
      <dgm:spPr/>
      <dgm:t>
        <a:bodyPr/>
        <a:lstStyle/>
        <a:p>
          <a:endParaRPr lang="en-US"/>
        </a:p>
      </dgm:t>
    </dgm:pt>
    <dgm:pt modelId="{AFF88B31-A276-4537-977C-AAEB7E72AABF}" type="sibTrans" cxnId="{3CE9B5F8-F72E-4D4B-B3C3-25A57ED5B155}">
      <dgm:prSet/>
      <dgm:spPr/>
      <dgm:t>
        <a:bodyPr/>
        <a:lstStyle/>
        <a:p>
          <a:endParaRPr lang="en-US"/>
        </a:p>
      </dgm:t>
    </dgm:pt>
    <dgm:pt modelId="{8A2E02DF-A6F3-49F6-9234-1769A4196DF1}">
      <dgm:prSet phldrT="[Text]" custT="1"/>
      <dgm:spPr/>
      <dgm:t>
        <a:bodyPr/>
        <a:lstStyle/>
        <a:p>
          <a:r>
            <a:rPr lang="en-US" sz="1700" dirty="0"/>
            <a:t>Open hand/closed hand</a:t>
          </a:r>
        </a:p>
      </dgm:t>
    </dgm:pt>
    <dgm:pt modelId="{40C2E26D-17C5-46D3-A48F-A6A7C0DABE1D}" type="parTrans" cxnId="{5FC81FE8-E4A5-4AD7-A912-BDA8ACB1B515}">
      <dgm:prSet/>
      <dgm:spPr/>
      <dgm:t>
        <a:bodyPr/>
        <a:lstStyle/>
        <a:p>
          <a:endParaRPr lang="en-US"/>
        </a:p>
      </dgm:t>
    </dgm:pt>
    <dgm:pt modelId="{10AC7B91-8B49-4AD3-B50A-75C039DC185D}" type="sibTrans" cxnId="{5FC81FE8-E4A5-4AD7-A912-BDA8ACB1B515}">
      <dgm:prSet/>
      <dgm:spPr/>
      <dgm:t>
        <a:bodyPr/>
        <a:lstStyle/>
        <a:p>
          <a:endParaRPr lang="en-US"/>
        </a:p>
      </dgm:t>
    </dgm:pt>
    <dgm:pt modelId="{2A892F4C-0BC8-45EE-A7E0-E7E61D8A7068}">
      <dgm:prSet phldrT="[Text]"/>
      <dgm:spPr/>
      <dgm:t>
        <a:bodyPr/>
        <a:lstStyle/>
        <a:p>
          <a:pPr algn="r"/>
          <a:r>
            <a:rPr lang="en-US" b="1" dirty="0">
              <a:solidFill>
                <a:schemeClr val="tx2">
                  <a:lumMod val="75000"/>
                </a:schemeClr>
              </a:solidFill>
            </a:rPr>
            <a:t>Ranking</a:t>
          </a:r>
        </a:p>
      </dgm:t>
    </dgm:pt>
    <dgm:pt modelId="{A14A1B16-651A-44EA-B911-5DDB15456A82}" type="parTrans" cxnId="{EB7E8BF0-F682-4910-BB20-6FB779A2C9BB}">
      <dgm:prSet/>
      <dgm:spPr/>
      <dgm:t>
        <a:bodyPr/>
        <a:lstStyle/>
        <a:p>
          <a:endParaRPr lang="en-US"/>
        </a:p>
      </dgm:t>
    </dgm:pt>
    <dgm:pt modelId="{6D25B517-1B4B-402C-9534-392DCD87D5FD}" type="sibTrans" cxnId="{EB7E8BF0-F682-4910-BB20-6FB779A2C9BB}">
      <dgm:prSet/>
      <dgm:spPr/>
      <dgm:t>
        <a:bodyPr/>
        <a:lstStyle/>
        <a:p>
          <a:endParaRPr lang="en-US"/>
        </a:p>
      </dgm:t>
    </dgm:pt>
    <dgm:pt modelId="{5B71B337-235C-49B8-B4D1-264E153A2005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</dgm:t>
    </dgm:pt>
    <dgm:pt modelId="{3A3FC984-FCA8-4E30-985D-D107E3E71F8B}" type="parTrans" cxnId="{188FBA05-41B9-42F8-8D4B-3A3E680793C5}">
      <dgm:prSet/>
      <dgm:spPr/>
      <dgm:t>
        <a:bodyPr/>
        <a:lstStyle/>
        <a:p>
          <a:endParaRPr lang="en-US"/>
        </a:p>
      </dgm:t>
    </dgm:pt>
    <dgm:pt modelId="{ED39D2D0-CEF2-4619-B708-40101816CB32}" type="sibTrans" cxnId="{188FBA05-41B9-42F8-8D4B-3A3E680793C5}">
      <dgm:prSet/>
      <dgm:spPr/>
      <dgm:t>
        <a:bodyPr/>
        <a:lstStyle/>
        <a:p>
          <a:endParaRPr lang="en-US"/>
        </a:p>
      </dgm:t>
    </dgm:pt>
    <dgm:pt modelId="{84F5B8C6-C444-49F0-B711-F4A54A66B049}">
      <dgm:prSet phldrT="[Text]" custT="1"/>
      <dgm:spPr/>
      <dgm:t>
        <a:bodyPr/>
        <a:lstStyle/>
        <a:p>
          <a:r>
            <a:rPr lang="en-US" sz="1700" dirty="0"/>
            <a:t>Thumbs/Pens up/down</a:t>
          </a:r>
        </a:p>
      </dgm:t>
    </dgm:pt>
    <dgm:pt modelId="{C3DAEF56-C29F-4504-97DF-1DCA30144C10}" type="parTrans" cxnId="{7FA09AE2-4FBE-4E2C-9D56-E84CA3FFA128}">
      <dgm:prSet/>
      <dgm:spPr/>
      <dgm:t>
        <a:bodyPr/>
        <a:lstStyle/>
        <a:p>
          <a:endParaRPr lang="en-US"/>
        </a:p>
      </dgm:t>
    </dgm:pt>
    <dgm:pt modelId="{93A2F9F0-D023-4A2D-A242-8BB0506E8448}" type="sibTrans" cxnId="{7FA09AE2-4FBE-4E2C-9D56-E84CA3FFA128}">
      <dgm:prSet/>
      <dgm:spPr/>
      <dgm:t>
        <a:bodyPr/>
        <a:lstStyle/>
        <a:p>
          <a:endParaRPr lang="en-US"/>
        </a:p>
      </dgm:t>
    </dgm:pt>
    <dgm:pt modelId="{2EE4649E-709B-4A30-918E-04ABC5F50101}">
      <dgm:prSet phldrT="[Text]" custT="1"/>
      <dgm:spPr/>
      <dgm:t>
        <a:bodyPr/>
        <a:lstStyle/>
        <a:p>
          <a:r>
            <a:rPr lang="en-US" sz="1700" dirty="0"/>
            <a:t>Number wheels</a:t>
          </a:r>
        </a:p>
      </dgm:t>
    </dgm:pt>
    <dgm:pt modelId="{1053B25C-CF09-43CF-BC7A-BCF3FC785FA5}" type="parTrans" cxnId="{3AF261CE-24C4-490A-9F0F-A61A964C6FC5}">
      <dgm:prSet/>
      <dgm:spPr/>
      <dgm:t>
        <a:bodyPr/>
        <a:lstStyle/>
        <a:p>
          <a:endParaRPr lang="en-US"/>
        </a:p>
      </dgm:t>
    </dgm:pt>
    <dgm:pt modelId="{38139244-D695-4149-B841-D555339A7F8A}" type="sibTrans" cxnId="{3AF261CE-24C4-490A-9F0F-A61A964C6FC5}">
      <dgm:prSet/>
      <dgm:spPr/>
      <dgm:t>
        <a:bodyPr/>
        <a:lstStyle/>
        <a:p>
          <a:endParaRPr lang="en-US"/>
        </a:p>
      </dgm:t>
    </dgm:pt>
    <dgm:pt modelId="{C7E3139D-9DD7-4078-99AC-2C793527F131}">
      <dgm:prSet phldrT="[Text]" custT="1"/>
      <dgm:spPr/>
      <dgm:t>
        <a:bodyPr/>
        <a:lstStyle/>
        <a:p>
          <a:r>
            <a:rPr lang="en-US" sz="1700" dirty="0"/>
            <a:t>Green card/red card</a:t>
          </a:r>
        </a:p>
      </dgm:t>
    </dgm:pt>
    <dgm:pt modelId="{68BE6754-83B2-46CB-AEC0-3EA7A3352013}" type="parTrans" cxnId="{F1EFABEF-1EE8-479E-ABAC-DD495BFCA039}">
      <dgm:prSet/>
      <dgm:spPr/>
      <dgm:t>
        <a:bodyPr/>
        <a:lstStyle/>
        <a:p>
          <a:endParaRPr lang="en-US"/>
        </a:p>
      </dgm:t>
    </dgm:pt>
    <dgm:pt modelId="{CD28689A-53EA-4F28-B86C-E58CE7592E82}" type="sibTrans" cxnId="{F1EFABEF-1EE8-479E-ABAC-DD495BFCA039}">
      <dgm:prSet/>
      <dgm:spPr/>
      <dgm:t>
        <a:bodyPr/>
        <a:lstStyle/>
        <a:p>
          <a:endParaRPr lang="en-US"/>
        </a:p>
      </dgm:t>
    </dgm:pt>
    <dgm:pt modelId="{BC6AD125-5876-4CE6-8BE5-B675B336398A}">
      <dgm:prSet phldrT="[Text]" custT="1"/>
      <dgm:spPr/>
      <dgm:t>
        <a:bodyPr/>
        <a:lstStyle/>
        <a:p>
          <a:r>
            <a:rPr lang="en-US" sz="1700" dirty="0"/>
            <a:t>Move to the corner/spot</a:t>
          </a:r>
        </a:p>
      </dgm:t>
    </dgm:pt>
    <dgm:pt modelId="{F697A9C9-C856-4254-BEB0-6D5287AF27E0}" type="parTrans" cxnId="{681754AF-3198-4A44-92AB-6DCA059C1786}">
      <dgm:prSet/>
      <dgm:spPr/>
      <dgm:t>
        <a:bodyPr/>
        <a:lstStyle/>
        <a:p>
          <a:endParaRPr lang="en-US"/>
        </a:p>
      </dgm:t>
    </dgm:pt>
    <dgm:pt modelId="{AA3D84A5-68F3-4121-9672-64DC93DBD5FA}" type="sibTrans" cxnId="{681754AF-3198-4A44-92AB-6DCA059C1786}">
      <dgm:prSet/>
      <dgm:spPr/>
      <dgm:t>
        <a:bodyPr/>
        <a:lstStyle/>
        <a:p>
          <a:endParaRPr lang="en-US"/>
        </a:p>
      </dgm:t>
    </dgm:pt>
    <dgm:pt modelId="{0103BAFC-9098-431C-8ABB-4FA1FFFA021E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</dgm:t>
    </dgm:pt>
    <dgm:pt modelId="{E4A65499-C615-4B33-B9C5-B921C506E55B}" type="parTrans" cxnId="{B30B7563-6763-4839-A96A-A33D1DAAAB6F}">
      <dgm:prSet/>
      <dgm:spPr/>
      <dgm:t>
        <a:bodyPr/>
        <a:lstStyle/>
        <a:p>
          <a:endParaRPr lang="en-US"/>
        </a:p>
      </dgm:t>
    </dgm:pt>
    <dgm:pt modelId="{7F4F5BF7-1486-41AD-A850-27992D9C1243}" type="sibTrans" cxnId="{B30B7563-6763-4839-A96A-A33D1DAAAB6F}">
      <dgm:prSet/>
      <dgm:spPr/>
      <dgm:t>
        <a:bodyPr/>
        <a:lstStyle/>
        <a:p>
          <a:endParaRPr lang="en-US"/>
        </a:p>
      </dgm:t>
    </dgm:pt>
    <dgm:pt modelId="{CA7D46C7-FE8E-4B83-810F-EA6CAFFCF7D1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</dgm:t>
    </dgm:pt>
    <dgm:pt modelId="{46065202-EF88-42E8-A0ED-E642F15557FF}" type="parTrans" cxnId="{27A2673C-E645-4CF1-9150-C930838C957D}">
      <dgm:prSet/>
      <dgm:spPr/>
      <dgm:t>
        <a:bodyPr/>
        <a:lstStyle/>
        <a:p>
          <a:endParaRPr lang="en-US"/>
        </a:p>
      </dgm:t>
    </dgm:pt>
    <dgm:pt modelId="{60AEC78B-1090-46F8-A9BD-8598F5A7F59D}" type="sibTrans" cxnId="{27A2673C-E645-4CF1-9150-C930838C957D}">
      <dgm:prSet/>
      <dgm:spPr/>
      <dgm:t>
        <a:bodyPr/>
        <a:lstStyle/>
        <a:p>
          <a:endParaRPr lang="en-US"/>
        </a:p>
      </dgm:t>
    </dgm:pt>
    <dgm:pt modelId="{710359EC-3EE6-48FF-83EC-86A6E5AF6EC8}">
      <dgm:prSet phldrT="[Text]" custT="1"/>
      <dgm:spPr/>
      <dgm:t>
        <a:bodyPr/>
        <a:lstStyle/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r>
            <a:rPr lang="en-US" sz="1700" dirty="0">
              <a:solidFill>
                <a:schemeClr val="tx2">
                  <a:lumMod val="75000"/>
                </a:schemeClr>
              </a:solidFill>
            </a:rPr>
            <a:t>cheering</a:t>
          </a:r>
        </a:p>
      </dgm:t>
    </dgm:pt>
    <dgm:pt modelId="{3B24127D-0C9D-4428-9275-97F955CE9D8D}" type="parTrans" cxnId="{7FA872B4-090D-4FDD-89C1-58A3CD0E6EE7}">
      <dgm:prSet/>
      <dgm:spPr/>
      <dgm:t>
        <a:bodyPr/>
        <a:lstStyle/>
        <a:p>
          <a:endParaRPr lang="en-US"/>
        </a:p>
      </dgm:t>
    </dgm:pt>
    <dgm:pt modelId="{84191DBF-366D-440D-AC84-92DDAE82CFEF}" type="sibTrans" cxnId="{7FA872B4-090D-4FDD-89C1-58A3CD0E6EE7}">
      <dgm:prSet/>
      <dgm:spPr/>
      <dgm:t>
        <a:bodyPr/>
        <a:lstStyle/>
        <a:p>
          <a:endParaRPr lang="en-US"/>
        </a:p>
      </dgm:t>
    </dgm:pt>
    <dgm:pt modelId="{A9A060F1-7324-4A64-AAD3-DD0CBD5EBCA0}" type="pres">
      <dgm:prSet presAssocID="{7F93F6A7-96D5-46C6-9396-E2A969168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4C87D-1590-42E1-BAC4-3ADF0FAEE196}" type="pres">
      <dgm:prSet presAssocID="{8934A037-11EC-4A12-9703-A5CEA0B83634}" presName="compositeNode" presStyleCnt="0">
        <dgm:presLayoutVars>
          <dgm:bulletEnabled val="1"/>
        </dgm:presLayoutVars>
      </dgm:prSet>
      <dgm:spPr/>
    </dgm:pt>
    <dgm:pt modelId="{F12EC0BB-5602-4BE2-AF29-44A976760103}" type="pres">
      <dgm:prSet presAssocID="{8934A037-11EC-4A12-9703-A5CEA0B83634}" presName="bgRect" presStyleLbl="node1" presStyleIdx="0" presStyleCnt="2"/>
      <dgm:spPr/>
      <dgm:t>
        <a:bodyPr/>
        <a:lstStyle/>
        <a:p>
          <a:endParaRPr lang="en-US"/>
        </a:p>
      </dgm:t>
    </dgm:pt>
    <dgm:pt modelId="{1F7D5056-BD23-4557-ACCD-A3014F07C234}" type="pres">
      <dgm:prSet presAssocID="{8934A037-11EC-4A12-9703-A5CEA0B8363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8140-C229-4CAE-85DC-43CDBAF5216C}" type="pres">
      <dgm:prSet presAssocID="{8934A037-11EC-4A12-9703-A5CEA0B8363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F91C-01F5-425A-BB06-605844EF3B57}" type="pres">
      <dgm:prSet presAssocID="{AFF88B31-A276-4537-977C-AAEB7E72AABF}" presName="hSp" presStyleCnt="0"/>
      <dgm:spPr/>
    </dgm:pt>
    <dgm:pt modelId="{F9740EAF-E1D1-4689-B461-307AD3F3BD15}" type="pres">
      <dgm:prSet presAssocID="{AFF88B31-A276-4537-977C-AAEB7E72AABF}" presName="vProcSp" presStyleCnt="0"/>
      <dgm:spPr/>
    </dgm:pt>
    <dgm:pt modelId="{929C287B-4B64-48B7-ACA3-1606D34B2E22}" type="pres">
      <dgm:prSet presAssocID="{AFF88B31-A276-4537-977C-AAEB7E72AABF}" presName="vSp1" presStyleCnt="0"/>
      <dgm:spPr/>
    </dgm:pt>
    <dgm:pt modelId="{AE1D7472-37B3-4D6C-AE3A-7AAB77B9CC2C}" type="pres">
      <dgm:prSet presAssocID="{AFF88B31-A276-4537-977C-AAEB7E72AABF}" presName="simulatedConn" presStyleLbl="solidFgAcc1" presStyleIdx="0" presStyleCnt="1" custLinFactNeighborY="87067"/>
      <dgm:spPr/>
    </dgm:pt>
    <dgm:pt modelId="{CFD07552-2797-41F8-850B-80110DF07EA2}" type="pres">
      <dgm:prSet presAssocID="{AFF88B31-A276-4537-977C-AAEB7E72AABF}" presName="vSp2" presStyleCnt="0"/>
      <dgm:spPr/>
    </dgm:pt>
    <dgm:pt modelId="{BAD4F568-5C1A-46E4-AA86-3D772E9A936A}" type="pres">
      <dgm:prSet presAssocID="{AFF88B31-A276-4537-977C-AAEB7E72AABF}" presName="sibTrans" presStyleCnt="0"/>
      <dgm:spPr/>
    </dgm:pt>
    <dgm:pt modelId="{2DEBD2BA-69AE-487B-943C-597921DE42F7}" type="pres">
      <dgm:prSet presAssocID="{2A892F4C-0BC8-45EE-A7E0-E7E61D8A7068}" presName="compositeNode" presStyleCnt="0">
        <dgm:presLayoutVars>
          <dgm:bulletEnabled val="1"/>
        </dgm:presLayoutVars>
      </dgm:prSet>
      <dgm:spPr/>
    </dgm:pt>
    <dgm:pt modelId="{E05BB764-4C91-4522-B16C-123060815B49}" type="pres">
      <dgm:prSet presAssocID="{2A892F4C-0BC8-45EE-A7E0-E7E61D8A7068}" presName="bgRect" presStyleLbl="node1" presStyleIdx="1" presStyleCnt="2"/>
      <dgm:spPr/>
      <dgm:t>
        <a:bodyPr/>
        <a:lstStyle/>
        <a:p>
          <a:endParaRPr lang="en-US"/>
        </a:p>
      </dgm:t>
    </dgm:pt>
    <dgm:pt modelId="{FD6B51D7-987A-496B-9A4D-A42D593C86EA}" type="pres">
      <dgm:prSet presAssocID="{2A892F4C-0BC8-45EE-A7E0-E7E61D8A706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08CF-5DF4-457C-8567-07064C1AF582}" type="pres">
      <dgm:prSet presAssocID="{2A892F4C-0BC8-45EE-A7E0-E7E61D8A706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261CE-24C4-490A-9F0F-A61A964C6FC5}" srcId="{8934A037-11EC-4A12-9703-A5CEA0B83634}" destId="{2EE4649E-709B-4A30-918E-04ABC5F50101}" srcOrd="2" destOrd="0" parTransId="{1053B25C-CF09-43CF-BC7A-BCF3FC785FA5}" sibTransId="{38139244-D695-4149-B841-D555339A7F8A}"/>
    <dgm:cxn modelId="{F1EFABEF-1EE8-479E-ABAC-DD495BFCA039}" srcId="{8934A037-11EC-4A12-9703-A5CEA0B83634}" destId="{C7E3139D-9DD7-4078-99AC-2C793527F131}" srcOrd="3" destOrd="0" parTransId="{68BE6754-83B2-46CB-AEC0-3EA7A3352013}" sibTransId="{CD28689A-53EA-4F28-B86C-E58CE7592E82}"/>
    <dgm:cxn modelId="{276A1511-0F5B-5C41-959C-12B63D0CA937}" type="presOf" srcId="{8A2E02DF-A6F3-49F6-9234-1769A4196DF1}" destId="{2EF58140-C229-4CAE-85DC-43CDBAF5216C}" srcOrd="0" destOrd="0" presId="urn:microsoft.com/office/officeart/2005/8/layout/hProcess7#2"/>
    <dgm:cxn modelId="{FFE732E5-4C4C-DB4B-B9AA-0C4C016B7795}" type="presOf" srcId="{C7E3139D-9DD7-4078-99AC-2C793527F131}" destId="{2EF58140-C229-4CAE-85DC-43CDBAF5216C}" srcOrd="0" destOrd="3" presId="urn:microsoft.com/office/officeart/2005/8/layout/hProcess7#2"/>
    <dgm:cxn modelId="{08886091-5E6D-7646-AC37-CF29B610E4A2}" type="presOf" srcId="{8934A037-11EC-4A12-9703-A5CEA0B83634}" destId="{F12EC0BB-5602-4BE2-AF29-44A976760103}" srcOrd="0" destOrd="0" presId="urn:microsoft.com/office/officeart/2005/8/layout/hProcess7#2"/>
    <dgm:cxn modelId="{172B62FF-41B7-6F43-82A6-2425B4FEBC26}" type="presOf" srcId="{7F93F6A7-96D5-46C6-9396-E2A969168399}" destId="{A9A060F1-7324-4A64-AAD3-DD0CBD5EBCA0}" srcOrd="0" destOrd="0" presId="urn:microsoft.com/office/officeart/2005/8/layout/hProcess7#2"/>
    <dgm:cxn modelId="{EB7E8BF0-F682-4910-BB20-6FB779A2C9BB}" srcId="{7F93F6A7-96D5-46C6-9396-E2A969168399}" destId="{2A892F4C-0BC8-45EE-A7E0-E7E61D8A7068}" srcOrd="1" destOrd="0" parTransId="{A14A1B16-651A-44EA-B911-5DDB15456A82}" sibTransId="{6D25B517-1B4B-402C-9534-392DCD87D5FD}"/>
    <dgm:cxn modelId="{BE5EFD15-E9F3-A040-B441-5F297BF256DC}" type="presOf" srcId="{2A892F4C-0BC8-45EE-A7E0-E7E61D8A7068}" destId="{FD6B51D7-987A-496B-9A4D-A42D593C86EA}" srcOrd="1" destOrd="0" presId="urn:microsoft.com/office/officeart/2005/8/layout/hProcess7#2"/>
    <dgm:cxn modelId="{188FBA05-41B9-42F8-8D4B-3A3E680793C5}" srcId="{2A892F4C-0BC8-45EE-A7E0-E7E61D8A7068}" destId="{5B71B337-235C-49B8-B4D1-264E153A2005}" srcOrd="0" destOrd="0" parTransId="{3A3FC984-FCA8-4E30-985D-D107E3E71F8B}" sibTransId="{ED39D2D0-CEF2-4619-B708-40101816CB32}"/>
    <dgm:cxn modelId="{DEB3E7A1-1237-2D46-AD97-DDF24485CD70}" type="presOf" srcId="{BC6AD125-5876-4CE6-8BE5-B675B336398A}" destId="{2EF58140-C229-4CAE-85DC-43CDBAF5216C}" srcOrd="0" destOrd="4" presId="urn:microsoft.com/office/officeart/2005/8/layout/hProcess7#2"/>
    <dgm:cxn modelId="{7FA09AE2-4FBE-4E2C-9D56-E84CA3FFA128}" srcId="{8934A037-11EC-4A12-9703-A5CEA0B83634}" destId="{84F5B8C6-C444-49F0-B711-F4A54A66B049}" srcOrd="1" destOrd="0" parTransId="{C3DAEF56-C29F-4504-97DF-1DCA30144C10}" sibTransId="{93A2F9F0-D023-4A2D-A242-8BB0506E8448}"/>
    <dgm:cxn modelId="{10C57D24-81D8-2143-9761-0D3041F97548}" type="presOf" srcId="{84F5B8C6-C444-49F0-B711-F4A54A66B049}" destId="{2EF58140-C229-4CAE-85DC-43CDBAF5216C}" srcOrd="0" destOrd="1" presId="urn:microsoft.com/office/officeart/2005/8/layout/hProcess7#2"/>
    <dgm:cxn modelId="{27A2673C-E645-4CF1-9150-C930838C957D}" srcId="{2A892F4C-0BC8-45EE-A7E0-E7E61D8A7068}" destId="{CA7D46C7-FE8E-4B83-810F-EA6CAFFCF7D1}" srcOrd="2" destOrd="0" parTransId="{46065202-EF88-42E8-A0ED-E642F15557FF}" sibTransId="{60AEC78B-1090-46F8-A9BD-8598F5A7F59D}"/>
    <dgm:cxn modelId="{5BA332EF-39C5-E143-BF7C-1A11A255AB34}" type="presOf" srcId="{2EE4649E-709B-4A30-918E-04ABC5F50101}" destId="{2EF58140-C229-4CAE-85DC-43CDBAF5216C}" srcOrd="0" destOrd="2" presId="urn:microsoft.com/office/officeart/2005/8/layout/hProcess7#2"/>
    <dgm:cxn modelId="{D28A7B69-0D14-7E4B-B929-8186923CF60A}" type="presOf" srcId="{5B71B337-235C-49B8-B4D1-264E153A2005}" destId="{970F08CF-5DF4-457C-8567-07064C1AF582}" srcOrd="0" destOrd="0" presId="urn:microsoft.com/office/officeart/2005/8/layout/hProcess7#2"/>
    <dgm:cxn modelId="{A22856D7-2B58-A042-9A23-20DA2F38AF85}" type="presOf" srcId="{CA7D46C7-FE8E-4B83-810F-EA6CAFFCF7D1}" destId="{970F08CF-5DF4-457C-8567-07064C1AF582}" srcOrd="0" destOrd="2" presId="urn:microsoft.com/office/officeart/2005/8/layout/hProcess7#2"/>
    <dgm:cxn modelId="{B30B7563-6763-4839-A96A-A33D1DAAAB6F}" srcId="{2A892F4C-0BC8-45EE-A7E0-E7E61D8A7068}" destId="{0103BAFC-9098-431C-8ABB-4FA1FFFA021E}" srcOrd="1" destOrd="0" parTransId="{E4A65499-C615-4B33-B9C5-B921C506E55B}" sibTransId="{7F4F5BF7-1486-41AD-A850-27992D9C1243}"/>
    <dgm:cxn modelId="{2CBE1F43-B01B-4D41-8CEF-A57BB0F6D0B6}" type="presOf" srcId="{2A892F4C-0BC8-45EE-A7E0-E7E61D8A7068}" destId="{E05BB764-4C91-4522-B16C-123060815B49}" srcOrd="0" destOrd="0" presId="urn:microsoft.com/office/officeart/2005/8/layout/hProcess7#2"/>
    <dgm:cxn modelId="{7AD38656-7B45-9146-B98D-35218EB96F97}" type="presOf" srcId="{8934A037-11EC-4A12-9703-A5CEA0B83634}" destId="{1F7D5056-BD23-4557-ACCD-A3014F07C234}" srcOrd="1" destOrd="0" presId="urn:microsoft.com/office/officeart/2005/8/layout/hProcess7#2"/>
    <dgm:cxn modelId="{EBD5737F-8306-0F47-A292-1D598A9558B1}" type="presOf" srcId="{0103BAFC-9098-431C-8ABB-4FA1FFFA021E}" destId="{970F08CF-5DF4-457C-8567-07064C1AF582}" srcOrd="0" destOrd="1" presId="urn:microsoft.com/office/officeart/2005/8/layout/hProcess7#2"/>
    <dgm:cxn modelId="{5355F26C-8948-8F43-959D-F77C5F805297}" type="presOf" srcId="{710359EC-3EE6-48FF-83EC-86A6E5AF6EC8}" destId="{970F08CF-5DF4-457C-8567-07064C1AF582}" srcOrd="0" destOrd="3" presId="urn:microsoft.com/office/officeart/2005/8/layout/hProcess7#2"/>
    <dgm:cxn modelId="{3CE9B5F8-F72E-4D4B-B3C3-25A57ED5B155}" srcId="{7F93F6A7-96D5-46C6-9396-E2A969168399}" destId="{8934A037-11EC-4A12-9703-A5CEA0B83634}" srcOrd="0" destOrd="0" parTransId="{9BB46EF3-6FB2-47E6-943E-4887AC56A61B}" sibTransId="{AFF88B31-A276-4537-977C-AAEB7E72AABF}"/>
    <dgm:cxn modelId="{5FC81FE8-E4A5-4AD7-A912-BDA8ACB1B515}" srcId="{8934A037-11EC-4A12-9703-A5CEA0B83634}" destId="{8A2E02DF-A6F3-49F6-9234-1769A4196DF1}" srcOrd="0" destOrd="0" parTransId="{40C2E26D-17C5-46D3-A48F-A6A7C0DABE1D}" sibTransId="{10AC7B91-8B49-4AD3-B50A-75C039DC185D}"/>
    <dgm:cxn modelId="{7FA872B4-090D-4FDD-89C1-58A3CD0E6EE7}" srcId="{2A892F4C-0BC8-45EE-A7E0-E7E61D8A7068}" destId="{710359EC-3EE6-48FF-83EC-86A6E5AF6EC8}" srcOrd="3" destOrd="0" parTransId="{3B24127D-0C9D-4428-9275-97F955CE9D8D}" sibTransId="{84191DBF-366D-440D-AC84-92DDAE82CFEF}"/>
    <dgm:cxn modelId="{681754AF-3198-4A44-92AB-6DCA059C1786}" srcId="{8934A037-11EC-4A12-9703-A5CEA0B83634}" destId="{BC6AD125-5876-4CE6-8BE5-B675B336398A}" srcOrd="4" destOrd="0" parTransId="{F697A9C9-C856-4254-BEB0-6D5287AF27E0}" sibTransId="{AA3D84A5-68F3-4121-9672-64DC93DBD5FA}"/>
    <dgm:cxn modelId="{DCF97776-D762-A946-B88A-0333A7AFE4F7}" type="presParOf" srcId="{A9A060F1-7324-4A64-AAD3-DD0CBD5EBCA0}" destId="{8054C87D-1590-42E1-BAC4-3ADF0FAEE196}" srcOrd="0" destOrd="0" presId="urn:microsoft.com/office/officeart/2005/8/layout/hProcess7#2"/>
    <dgm:cxn modelId="{0421B095-2E26-8640-B11B-CD6C80E77514}" type="presParOf" srcId="{8054C87D-1590-42E1-BAC4-3ADF0FAEE196}" destId="{F12EC0BB-5602-4BE2-AF29-44A976760103}" srcOrd="0" destOrd="0" presId="urn:microsoft.com/office/officeart/2005/8/layout/hProcess7#2"/>
    <dgm:cxn modelId="{E45008B1-A64A-064C-A5CC-0ADCC9766921}" type="presParOf" srcId="{8054C87D-1590-42E1-BAC4-3ADF0FAEE196}" destId="{1F7D5056-BD23-4557-ACCD-A3014F07C234}" srcOrd="1" destOrd="0" presId="urn:microsoft.com/office/officeart/2005/8/layout/hProcess7#2"/>
    <dgm:cxn modelId="{2C52789D-CBD4-FF4B-8E28-28446C1AB3FE}" type="presParOf" srcId="{8054C87D-1590-42E1-BAC4-3ADF0FAEE196}" destId="{2EF58140-C229-4CAE-85DC-43CDBAF5216C}" srcOrd="2" destOrd="0" presId="urn:microsoft.com/office/officeart/2005/8/layout/hProcess7#2"/>
    <dgm:cxn modelId="{84FDEFF9-4E95-F742-A0CE-FBC806AD3F11}" type="presParOf" srcId="{A9A060F1-7324-4A64-AAD3-DD0CBD5EBCA0}" destId="{C081F91C-01F5-425A-BB06-605844EF3B57}" srcOrd="1" destOrd="0" presId="urn:microsoft.com/office/officeart/2005/8/layout/hProcess7#2"/>
    <dgm:cxn modelId="{1B98D6D4-1C3C-1C48-8CBC-8C6C2D93A7F3}" type="presParOf" srcId="{A9A060F1-7324-4A64-AAD3-DD0CBD5EBCA0}" destId="{F9740EAF-E1D1-4689-B461-307AD3F3BD15}" srcOrd="2" destOrd="0" presId="urn:microsoft.com/office/officeart/2005/8/layout/hProcess7#2"/>
    <dgm:cxn modelId="{0978DF46-D4A8-7545-83B4-CEBEC37AB333}" type="presParOf" srcId="{F9740EAF-E1D1-4689-B461-307AD3F3BD15}" destId="{929C287B-4B64-48B7-ACA3-1606D34B2E22}" srcOrd="0" destOrd="0" presId="urn:microsoft.com/office/officeart/2005/8/layout/hProcess7#2"/>
    <dgm:cxn modelId="{4BB47F0D-1BF4-8A49-9BC2-99B37FC5ADA6}" type="presParOf" srcId="{F9740EAF-E1D1-4689-B461-307AD3F3BD15}" destId="{AE1D7472-37B3-4D6C-AE3A-7AAB77B9CC2C}" srcOrd="1" destOrd="0" presId="urn:microsoft.com/office/officeart/2005/8/layout/hProcess7#2"/>
    <dgm:cxn modelId="{EEBE1420-88EA-EC43-B4D5-EB7F1149E1A1}" type="presParOf" srcId="{F9740EAF-E1D1-4689-B461-307AD3F3BD15}" destId="{CFD07552-2797-41F8-850B-80110DF07EA2}" srcOrd="2" destOrd="0" presId="urn:microsoft.com/office/officeart/2005/8/layout/hProcess7#2"/>
    <dgm:cxn modelId="{3638F005-B15E-6545-A560-34F41F75CC29}" type="presParOf" srcId="{A9A060F1-7324-4A64-AAD3-DD0CBD5EBCA0}" destId="{BAD4F568-5C1A-46E4-AA86-3D772E9A936A}" srcOrd="3" destOrd="0" presId="urn:microsoft.com/office/officeart/2005/8/layout/hProcess7#2"/>
    <dgm:cxn modelId="{1FF7AE86-0DD3-DB4A-82C7-CAC7269B7A3E}" type="presParOf" srcId="{A9A060F1-7324-4A64-AAD3-DD0CBD5EBCA0}" destId="{2DEBD2BA-69AE-487B-943C-597921DE42F7}" srcOrd="4" destOrd="0" presId="urn:microsoft.com/office/officeart/2005/8/layout/hProcess7#2"/>
    <dgm:cxn modelId="{75F6880A-64F4-8E42-93B3-5F2482C632C0}" type="presParOf" srcId="{2DEBD2BA-69AE-487B-943C-597921DE42F7}" destId="{E05BB764-4C91-4522-B16C-123060815B49}" srcOrd="0" destOrd="0" presId="urn:microsoft.com/office/officeart/2005/8/layout/hProcess7#2"/>
    <dgm:cxn modelId="{8F133DD7-8884-6B41-B2F8-135B72BE3A24}" type="presParOf" srcId="{2DEBD2BA-69AE-487B-943C-597921DE42F7}" destId="{FD6B51D7-987A-496B-9A4D-A42D593C86EA}" srcOrd="1" destOrd="0" presId="urn:microsoft.com/office/officeart/2005/8/layout/hProcess7#2"/>
    <dgm:cxn modelId="{83A07116-8DED-504D-BE10-7FDFCA5B1D0E}" type="presParOf" srcId="{2DEBD2BA-69AE-487B-943C-597921DE42F7}" destId="{970F08CF-5DF4-457C-8567-07064C1AF58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066C-C0C0-44DA-8CD1-F11DBFF036DB}">
      <dsp:nvSpPr>
        <dsp:cNvPr id="0" name=""/>
        <dsp:cNvSpPr/>
      </dsp:nvSpPr>
      <dsp:spPr>
        <a:xfrm>
          <a:off x="1444242" y="137329"/>
          <a:ext cx="1814611" cy="79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Cognitive</a:t>
          </a:r>
        </a:p>
      </dsp:txBody>
      <dsp:txXfrm>
        <a:off x="1483085" y="176172"/>
        <a:ext cx="1736925" cy="718014"/>
      </dsp:txXfrm>
    </dsp:sp>
    <dsp:sp modelId="{CE4E9A08-BF02-4286-9F27-CC212EBDAFA8}">
      <dsp:nvSpPr>
        <dsp:cNvPr id="0" name=""/>
        <dsp:cNvSpPr/>
      </dsp:nvSpPr>
      <dsp:spPr>
        <a:xfrm>
          <a:off x="766801" y="53722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749095" y="529600"/>
              </a:moveTo>
              <a:arcTo wR="1572283" hR="1572283" stAng="19107501" swAng="250365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3595-D500-407C-9904-29D072BB0DAD}">
      <dsp:nvSpPr>
        <dsp:cNvPr id="0" name=""/>
        <dsp:cNvSpPr/>
      </dsp:nvSpPr>
      <dsp:spPr>
        <a:xfrm>
          <a:off x="2803461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Social</a:t>
          </a:r>
        </a:p>
      </dsp:txBody>
      <dsp:txXfrm>
        <a:off x="2842047" y="2497551"/>
        <a:ext cx="1737439" cy="713268"/>
      </dsp:txXfrm>
    </dsp:sp>
    <dsp:sp modelId="{F5DAD825-0C74-48D6-A494-3B187199A2D6}">
      <dsp:nvSpPr>
        <dsp:cNvPr id="0" name=""/>
        <dsp:cNvSpPr/>
      </dsp:nvSpPr>
      <dsp:spPr>
        <a:xfrm>
          <a:off x="776846" y="49576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265658" y="2983419"/>
              </a:moveTo>
              <a:arcTo wR="1572283" hR="1572283" stAng="3829942" swAng="314011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B2BD-B36F-4DD5-8830-EB6D7F551A39}">
      <dsp:nvSpPr>
        <dsp:cNvPr id="0" name=""/>
        <dsp:cNvSpPr/>
      </dsp:nvSpPr>
      <dsp:spPr>
        <a:xfrm>
          <a:off x="80187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Affective</a:t>
          </a:r>
        </a:p>
      </dsp:txBody>
      <dsp:txXfrm>
        <a:off x="118773" y="2497551"/>
        <a:ext cx="1737439" cy="713268"/>
      </dsp:txXfrm>
    </dsp:sp>
    <dsp:sp modelId="{3C76EDC0-618C-43E4-A50D-0E33F1ABA8BD}">
      <dsp:nvSpPr>
        <dsp:cNvPr id="0" name=""/>
        <dsp:cNvSpPr/>
      </dsp:nvSpPr>
      <dsp:spPr>
        <a:xfrm>
          <a:off x="786876" y="537154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5" y="1576446"/>
              </a:moveTo>
              <a:arcTo wR="1572283" hR="1572283" stAng="10790896" swAng="251246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5492" y="0"/>
          <a:ext cx="4719651" cy="471965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33859" y="448366"/>
          <a:ext cx="1840663" cy="1840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Big Ideas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1. Make Content Comprehensible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2. Develop Academic Language</a:t>
          </a:r>
        </a:p>
      </dsp:txBody>
      <dsp:txXfrm>
        <a:off x="1723713" y="538220"/>
        <a:ext cx="1660955" cy="1660955"/>
      </dsp:txXfrm>
    </dsp:sp>
    <dsp:sp modelId="{C0C5167B-E899-4649-B636-99459A81D0BD}">
      <dsp:nvSpPr>
        <dsp:cNvPr id="0" name=""/>
        <dsp:cNvSpPr/>
      </dsp:nvSpPr>
      <dsp:spPr>
        <a:xfrm>
          <a:off x="3616112" y="448366"/>
          <a:ext cx="1840663" cy="1840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Big Responsibilities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1. Communicated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2. Sequenced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3. </a:t>
          </a:r>
          <a:r>
            <a:rPr lang="en-US" sz="1200" kern="1200" dirty="0" err="1"/>
            <a:t>Scaffolded</a:t>
          </a:r>
          <a:endParaRPr lang="en-US" sz="1200" kern="1200" dirty="0"/>
        </a:p>
      </dsp:txBody>
      <dsp:txXfrm>
        <a:off x="3705966" y="538220"/>
        <a:ext cx="1660955" cy="1660955"/>
      </dsp:txXfrm>
    </dsp:sp>
    <dsp:sp modelId="{1C3DF9A1-7433-48B3-88A4-6C2AAED0C340}">
      <dsp:nvSpPr>
        <dsp:cNvPr id="0" name=""/>
        <dsp:cNvSpPr/>
      </dsp:nvSpPr>
      <dsp:spPr>
        <a:xfrm>
          <a:off x="1633859" y="2430620"/>
          <a:ext cx="1840663" cy="1840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Student Expectations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1. Listening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2. Speaking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3. Reading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4. Writing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5. Learning </a:t>
          </a:r>
          <a:r>
            <a:rPr lang="en-US" sz="1050" kern="1200" dirty="0"/>
            <a:t>Strategies</a:t>
          </a:r>
        </a:p>
      </dsp:txBody>
      <dsp:txXfrm>
        <a:off x="1723713" y="2520474"/>
        <a:ext cx="1660955" cy="1660955"/>
      </dsp:txXfrm>
    </dsp:sp>
    <dsp:sp modelId="{D4276030-1DE8-4431-BFB5-97E83ECCC63A}">
      <dsp:nvSpPr>
        <dsp:cNvPr id="0" name=""/>
        <dsp:cNvSpPr/>
      </dsp:nvSpPr>
      <dsp:spPr>
        <a:xfrm>
          <a:off x="3612348" y="2430620"/>
          <a:ext cx="1848192" cy="1840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PLDs (L, S, R, W)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1. Beginning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2. Intermediate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3. Advanced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4. Advanced High</a:t>
          </a:r>
        </a:p>
      </dsp:txBody>
      <dsp:txXfrm>
        <a:off x="3702202" y="2520474"/>
        <a:ext cx="1668484" cy="1660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CC924-D557-4FC8-B3E8-D6A72D5C7695}">
      <dsp:nvSpPr>
        <dsp:cNvPr id="0" name=""/>
        <dsp:cNvSpPr/>
      </dsp:nvSpPr>
      <dsp:spPr>
        <a:xfrm>
          <a:off x="1263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Written Responses</a:t>
          </a:r>
        </a:p>
      </dsp:txBody>
      <dsp:txXfrm rot="16200000">
        <a:off x="-867047" y="868310"/>
        <a:ext cx="2379958" cy="643338"/>
      </dsp:txXfrm>
    </dsp:sp>
    <dsp:sp modelId="{5A98CF95-6EE1-47B2-BDF3-55C59F3227BD}">
      <dsp:nvSpPr>
        <dsp:cNvPr id="0" name=""/>
        <dsp:cNvSpPr/>
      </dsp:nvSpPr>
      <dsp:spPr>
        <a:xfrm>
          <a:off x="644601" y="0"/>
          <a:ext cx="2396437" cy="290238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236538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Hold up paper</a:t>
          </a:r>
        </a:p>
        <a:p>
          <a:pPr marL="236538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White boards</a:t>
          </a:r>
        </a:p>
        <a:p>
          <a:pPr marL="236538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Personal Chalkboards</a:t>
          </a:r>
        </a:p>
        <a:p>
          <a:pPr marL="236538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Answers on cards</a:t>
          </a:r>
        </a:p>
      </dsp:txBody>
      <dsp:txXfrm>
        <a:off x="644601" y="0"/>
        <a:ext cx="2396437" cy="2902389"/>
      </dsp:txXfrm>
    </dsp:sp>
    <dsp:sp modelId="{709DD0E3-F596-4445-8B7A-4A9D1BAD40D1}">
      <dsp:nvSpPr>
        <dsp:cNvPr id="0" name=""/>
        <dsp:cNvSpPr/>
      </dsp:nvSpPr>
      <dsp:spPr>
        <a:xfrm>
          <a:off x="3330541" y="0"/>
          <a:ext cx="3216694" cy="2902389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763085"/>
            <a:satOff val="-53049"/>
            <a:lumOff val="504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2">
                  <a:lumMod val="75000"/>
                </a:schemeClr>
              </a:solidFill>
            </a:rPr>
            <a:t>Ready Responses</a:t>
          </a:r>
        </a:p>
      </dsp:txBody>
      <dsp:txXfrm rot="16200000">
        <a:off x="2462231" y="868310"/>
        <a:ext cx="2379958" cy="643338"/>
      </dsp:txXfrm>
    </dsp:sp>
    <dsp:sp modelId="{40EB269D-6A71-4912-A09E-255A8ED7D3FD}">
      <dsp:nvSpPr>
        <dsp:cNvPr id="0" name=""/>
        <dsp:cNvSpPr/>
      </dsp:nvSpPr>
      <dsp:spPr>
        <a:xfrm rot="5400000">
          <a:off x="3133431" y="2419257"/>
          <a:ext cx="426387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C969-2029-404B-BAD2-C01DD96B9DEA}">
      <dsp:nvSpPr>
        <dsp:cNvPr id="0" name=""/>
        <dsp:cNvSpPr/>
      </dsp:nvSpPr>
      <dsp:spPr>
        <a:xfrm>
          <a:off x="3973880" y="0"/>
          <a:ext cx="2396437" cy="290238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Hands up when ready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Thinker’s chin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Stand up when ready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Put your pen on your paper when ready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All eyes on teacher</a:t>
          </a:r>
        </a:p>
      </dsp:txBody>
      <dsp:txXfrm>
        <a:off x="3973880" y="0"/>
        <a:ext cx="2396437" cy="2902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C0BB-5602-4BE2-AF29-44A976760103}">
      <dsp:nvSpPr>
        <dsp:cNvPr id="0" name=""/>
        <dsp:cNvSpPr/>
      </dsp:nvSpPr>
      <dsp:spPr>
        <a:xfrm>
          <a:off x="1263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Making Choices</a:t>
          </a:r>
        </a:p>
      </dsp:txBody>
      <dsp:txXfrm rot="16200000">
        <a:off x="-800937" y="802200"/>
        <a:ext cx="2247738" cy="643338"/>
      </dsp:txXfrm>
    </dsp:sp>
    <dsp:sp modelId="{2EF58140-C229-4CAE-85DC-43CDBAF5216C}">
      <dsp:nvSpPr>
        <dsp:cNvPr id="0" name=""/>
        <dsp:cNvSpPr/>
      </dsp:nvSpPr>
      <dsp:spPr>
        <a:xfrm>
          <a:off x="644601" y="0"/>
          <a:ext cx="2396437" cy="27411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Open hand/closed hand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Thumbs/Pens up/down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Number wheels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Green card/red card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Move to the corner/spot</a:t>
          </a:r>
        </a:p>
      </dsp:txBody>
      <dsp:txXfrm>
        <a:off x="644601" y="0"/>
        <a:ext cx="2396437" cy="2741145"/>
      </dsp:txXfrm>
    </dsp:sp>
    <dsp:sp modelId="{E05BB764-4C91-4522-B16C-123060815B49}">
      <dsp:nvSpPr>
        <dsp:cNvPr id="0" name=""/>
        <dsp:cNvSpPr/>
      </dsp:nvSpPr>
      <dsp:spPr>
        <a:xfrm>
          <a:off x="3330541" y="0"/>
          <a:ext cx="3216694" cy="2741145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763085"/>
            <a:satOff val="-53049"/>
            <a:lumOff val="504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2">
                  <a:lumMod val="75000"/>
                </a:schemeClr>
              </a:solidFill>
            </a:rPr>
            <a:t>Ranking</a:t>
          </a:r>
        </a:p>
      </dsp:txBody>
      <dsp:txXfrm rot="16200000">
        <a:off x="2528341" y="802200"/>
        <a:ext cx="2247738" cy="643338"/>
      </dsp:txXfrm>
    </dsp:sp>
    <dsp:sp modelId="{AE1D7472-37B3-4D6C-AE3A-7AAB77B9CC2C}">
      <dsp:nvSpPr>
        <dsp:cNvPr id="0" name=""/>
        <dsp:cNvSpPr/>
      </dsp:nvSpPr>
      <dsp:spPr>
        <a:xfrm rot="5400000">
          <a:off x="3145182" y="2272614"/>
          <a:ext cx="402886" cy="48250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F08CF-5DF4-457C-8567-07064C1AF582}">
      <dsp:nvSpPr>
        <dsp:cNvPr id="0" name=""/>
        <dsp:cNvSpPr/>
      </dsp:nvSpPr>
      <dsp:spPr>
        <a:xfrm>
          <a:off x="3973880" y="0"/>
          <a:ext cx="2396437" cy="27411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Rank with your fingers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Rank with your arm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Line up according to response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Knocking/clapping/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2">
                  <a:lumMod val="75000"/>
                </a:schemeClr>
              </a:solidFill>
            </a:rPr>
            <a:t>cheering</a:t>
          </a:r>
        </a:p>
      </dsp:txBody>
      <dsp:txXfrm>
        <a:off x="3973880" y="0"/>
        <a:ext cx="2396437" cy="27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D9E10-61C1-4041-B53E-83F4ECF756D5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3093-67C4-7244-A266-D6A8CB071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1.5 hours after the gallery -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8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3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3.5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3093-67C4-7244-A266-D6A8CB07121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7" y="4777381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7" y="1830326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10" y="3265936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7" y="295733"/>
            <a:ext cx="62864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9"/>
            <a:ext cx="6623862" cy="13729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543301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5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3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7"/>
            <a:ext cx="5798414" cy="342175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9" y="5029203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370669"/>
            <a:ext cx="6619245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2603504"/>
            <a:ext cx="23564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8" y="3179768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4" y="2603503"/>
            <a:ext cx="23602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4" y="317976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2" y="2603504"/>
            <a:ext cx="235929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6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532847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3"/>
            <a:ext cx="2018432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8" y="5109107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52" y="4532848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3"/>
            <a:ext cx="2018432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32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5" y="4532848"/>
            <a:ext cx="228832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4" y="2603503"/>
            <a:ext cx="2018432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4" y="6391843"/>
            <a:ext cx="273321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7" y="2603501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3" y="6391843"/>
            <a:ext cx="74294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1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9" y="1278467"/>
            <a:ext cx="4692019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32" y="6391843"/>
            <a:ext cx="744101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7" y="2603501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2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7" y="2603504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7" y="2603501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3"/>
            <a:ext cx="361886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7" y="3179767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2603503"/>
            <a:ext cx="361886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3179767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8" y="3129284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693337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6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9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7" y="973669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2603501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32" y="6391843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4" y="6391843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7" y="295733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Relationship Id="rId3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.ehow.com/images/GlobalPhoto/Articles/4551564/carve-main_Full.jp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4/4c/Encore_at_mt_ellen.jpg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jpeg"/><Relationship Id="rId12" Type="http://schemas.openxmlformats.org/officeDocument/2006/relationships/image" Target="../media/image33.jpeg"/><Relationship Id="rId13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i.ehow.com/images/GlobalPhoto/Articles/4551564/carve-main_Full.jpg" TargetMode="External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hyperlink" Target="http://upload.wikimedia.org/wikipedia/commons/4/4c/Encore_at_mt_ellen.jpg" TargetMode="External"/><Relationship Id="rId10" Type="http://schemas.openxmlformats.org/officeDocument/2006/relationships/image" Target="../media/image3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CHAPA@ESC1.NE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8283" y="757547"/>
            <a:ext cx="6613480" cy="2696632"/>
          </a:xfrm>
        </p:spPr>
        <p:txBody>
          <a:bodyPr/>
          <a:lstStyle/>
          <a:p>
            <a:r>
              <a:rPr lang="en-US" sz="5000" dirty="0" smtClean="0"/>
              <a:t>Meeting the Needs of ELLs in CTE</a:t>
            </a:r>
            <a:endParaRPr lang="en-US" sz="5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>
          <a:xfrm>
            <a:off x="1186408" y="3023137"/>
            <a:ext cx="5798414" cy="3421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Region One ESC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arch 24, 2017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83902" y="5032882"/>
            <a:ext cx="6933673" cy="997857"/>
          </a:xfrm>
        </p:spPr>
        <p:txBody>
          <a:bodyPr>
            <a:noAutofit/>
          </a:bodyPr>
          <a:lstStyle/>
          <a:p>
            <a:pPr algn="r"/>
            <a:r>
              <a:rPr lang="en-US" sz="1600" b="1" dirty="0" smtClean="0"/>
              <a:t>Ed Garcia, </a:t>
            </a:r>
            <a:r>
              <a:rPr lang="en-US" sz="1600" b="1" dirty="0"/>
              <a:t>M. Ed.</a:t>
            </a:r>
          </a:p>
          <a:p>
            <a:pPr algn="r"/>
            <a:r>
              <a:rPr lang="en-US" sz="1600" dirty="0" smtClean="0"/>
              <a:t>CTE Specialist </a:t>
            </a:r>
          </a:p>
          <a:p>
            <a:pPr algn="r"/>
            <a:r>
              <a:rPr lang="en-US" sz="1600" dirty="0" smtClean="0"/>
              <a:t>Region </a:t>
            </a:r>
            <a:r>
              <a:rPr lang="en-US" sz="1600" dirty="0"/>
              <a:t>One ESC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18090" y="5204332"/>
            <a:ext cx="6933673" cy="997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Karina E. Chapa, M. Ed.</a:t>
            </a:r>
          </a:p>
          <a:p>
            <a:r>
              <a:rPr lang="en-US" sz="1600" dirty="0" smtClean="0"/>
              <a:t>Language Proficiency, </a:t>
            </a:r>
            <a:r>
              <a:rPr lang="en-US" sz="1600" dirty="0" err="1" smtClean="0"/>
              <a:t>Biliteracy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and Cultural Diversity Director</a:t>
            </a:r>
          </a:p>
          <a:p>
            <a:r>
              <a:rPr lang="en-US" sz="1600" dirty="0" smtClean="0"/>
              <a:t>Region One ESC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2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1999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17211" y="433232"/>
            <a:ext cx="7449125" cy="3820650"/>
            <a:chOff x="1350206" y="396246"/>
            <a:chExt cx="8412956" cy="3820649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8602699" y="229899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98674" y="253552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0099" y="256569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H="1">
              <a:off x="2027274" y="229899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080037" y="243234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8602699" y="227517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4519649" y="267364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651912" y="223549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859085" y="39624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1350206" y="40076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029736" y="3816785"/>
              <a:ext cx="3491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241311" y="872292"/>
              <a:ext cx="1412420" cy="1185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52214" y="2999080"/>
              <a:ext cx="3019646" cy="442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2561" r="15207"/>
            <a:stretch/>
          </p:blipFill>
          <p:spPr bwMode="auto">
            <a:xfrm>
              <a:off x="2169037" y="3009006"/>
              <a:ext cx="3434316" cy="7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4556168" y="897630"/>
              <a:ext cx="34024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6060558" y="1323425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622" y="1499363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3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2016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2550" y="396245"/>
            <a:ext cx="7560098" cy="3820650"/>
            <a:chOff x="996704" y="396245"/>
            <a:chExt cx="6309721" cy="382065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6078" y="2298994"/>
              <a:ext cx="870347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333056" y="2535534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909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11625" y="2565695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504507" y="2298991"/>
              <a:ext cx="3274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94079" y="2432341"/>
              <a:ext cx="1063228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308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6436078" y="2275179"/>
              <a:ext cx="870347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>
              <a:off x="3373788" y="2673641"/>
              <a:ext cx="5560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472984" y="2235491"/>
              <a:ext cx="34647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878364" y="396245"/>
              <a:ext cx="13513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996704" y="400767"/>
              <a:ext cx="13525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06353" y="3816785"/>
              <a:ext cx="26472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007" r="15207"/>
            <a:stretch/>
          </p:blipFill>
          <p:spPr bwMode="auto">
            <a:xfrm>
              <a:off x="1610831" y="3072812"/>
              <a:ext cx="2575737" cy="65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3401179" y="897631"/>
              <a:ext cx="25518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535" r="15207"/>
            <a:stretch/>
          </p:blipFill>
          <p:spPr bwMode="auto">
            <a:xfrm>
              <a:off x="4208453" y="2934587"/>
              <a:ext cx="2575737" cy="6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7" name="Left-Right Arrow 46"/>
            <p:cNvSpPr/>
            <p:nvPr/>
          </p:nvSpPr>
          <p:spPr>
            <a:xfrm>
              <a:off x="3740004" y="2934590"/>
              <a:ext cx="1068572" cy="2445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16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Your Turn!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Create your own language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8278" y="5629636"/>
            <a:ext cx="149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Birthday Line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8242" y="499565"/>
            <a:ext cx="7607413" cy="3923421"/>
            <a:chOff x="1361305" y="499561"/>
            <a:chExt cx="8487387" cy="392342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688229" y="2402306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73" y="756069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091136" y="2535656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73" y="756069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30748" y="2776956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7870183" y="499561"/>
              <a:ext cx="18018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361305" y="504082"/>
              <a:ext cx="180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810458" y="3715095"/>
              <a:ext cx="17764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26242" y="2338806"/>
              <a:ext cx="6144847" cy="1047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597840" y="238116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25283" y="2905545"/>
              <a:ext cx="2526324" cy="1047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25283" y="2420275"/>
              <a:ext cx="916651" cy="1047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787020" y="2435644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>
              <a:off x="6899490" y="2296602"/>
              <a:ext cx="2084516" cy="21145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58662" y="1853536"/>
              <a:ext cx="916651" cy="1047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2038372" y="2338629"/>
              <a:ext cx="2084516" cy="21145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74814" y="1875661"/>
              <a:ext cx="916651" cy="1047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52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Keep It Together!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Sketch it!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66218" y="3129284"/>
            <a:ext cx="2094869" cy="2895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1" y="1838631"/>
            <a:ext cx="3793017" cy="3628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8748" y="235911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Sheltered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8955" y="3076898"/>
            <a:ext cx="3045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BICS vs CALP</a:t>
            </a:r>
          </a:p>
        </p:txBody>
      </p:sp>
    </p:spTree>
    <p:extLst>
      <p:ext uri="{BB962C8B-B14F-4D97-AF65-F5344CB8AC3E}">
        <p14:creationId xmlns:p14="http://schemas.microsoft.com/office/powerpoint/2010/main" val="195880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ELPS: LIAG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7805164" cy="860400"/>
          </a:xfrm>
        </p:spPr>
        <p:txBody>
          <a:bodyPr>
            <a:normAutofit/>
          </a:bodyPr>
          <a:lstStyle/>
          <a:p>
            <a:r>
              <a:rPr lang="en-US" sz="2400" dirty="0"/>
              <a:t>Using the ELPS to Linguistically Accommodate Instruction</a:t>
            </a:r>
          </a:p>
        </p:txBody>
      </p:sp>
    </p:spTree>
    <p:extLst>
      <p:ext uri="{BB962C8B-B14F-4D97-AF65-F5344CB8AC3E}">
        <p14:creationId xmlns:p14="http://schemas.microsoft.com/office/powerpoint/2010/main" val="4290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 Texas Administrative Code 74.4 Chapter 74. Curriculum Requirements Subchapter A. Required Curriculum 74.4 English Language Proficiency Standards</a:t>
            </a:r>
          </a:p>
          <a:p>
            <a:endParaRPr lang="en-US" sz="2400" dirty="0"/>
          </a:p>
          <a:p>
            <a:r>
              <a:rPr lang="en-US" sz="2400" dirty="0"/>
              <a:t>Adopted December 2007</a:t>
            </a:r>
          </a:p>
        </p:txBody>
      </p:sp>
    </p:spTree>
    <p:extLst>
      <p:ext uri="{BB962C8B-B14F-4D97-AF65-F5344CB8AC3E}">
        <p14:creationId xmlns:p14="http://schemas.microsoft.com/office/powerpoint/2010/main" val="26883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1945285"/>
            <a:ext cx="3686922" cy="284419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631183"/>
            <a:ext cx="2348929" cy="1600200"/>
          </a:xfrm>
        </p:spPr>
        <p:txBody>
          <a:bodyPr/>
          <a:lstStyle/>
          <a:p>
            <a:r>
              <a:rPr lang="en-US" sz="3200" dirty="0"/>
              <a:t>ELPS Academy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66218" y="3465067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AC6E1"/>
                </a:solidFill>
              </a:rPr>
              <a:t>LIAG</a:t>
            </a:r>
            <a:endParaRPr lang="en-US" sz="2000" dirty="0">
              <a:solidFill>
                <a:srgbClr val="FAC6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9623461"/>
              </p:ext>
            </p:extLst>
          </p:nvPr>
        </p:nvGraphicFramePr>
        <p:xfrm>
          <a:off x="1037303" y="2263877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13703" y="272107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500707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TEKS vs ELPS</a:t>
            </a:r>
          </a:p>
        </p:txBody>
      </p:sp>
    </p:spTree>
    <p:extLst>
      <p:ext uri="{BB962C8B-B14F-4D97-AF65-F5344CB8AC3E}">
        <p14:creationId xmlns:p14="http://schemas.microsoft.com/office/powerpoint/2010/main" val="12276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18968" y="4490986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73944" y="4471322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14568" y="4471322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3952568" y="3805186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5168" y="3782961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168" y="3782961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9768" y="4490986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2568" y="4490986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09368" y="2563761"/>
            <a:ext cx="6553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5568" y="5992761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568" y="2639961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</p:spTree>
    <p:extLst>
      <p:ext uri="{BB962C8B-B14F-4D97-AF65-F5344CB8AC3E}">
        <p14:creationId xmlns:p14="http://schemas.microsoft.com/office/powerpoint/2010/main" val="7636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TELPAS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Language Acquisition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962400" y="1706880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38385" y="6232940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12 o’clock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248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241703"/>
            <a:ext cx="3263269" cy="2283824"/>
          </a:xfrm>
        </p:spPr>
        <p:txBody>
          <a:bodyPr/>
          <a:lstStyle/>
          <a:p>
            <a:r>
              <a:rPr lang="en-US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24" y="2538034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2"/>
                </a:solidFill>
              </a:rPr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2"/>
                </a:solidFill>
              </a:rPr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2"/>
                </a:solidFill>
              </a:rPr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2"/>
                </a:solidFill>
              </a:rPr>
              <a:t>Use electronic devices as learning tools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3" y="2438400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4208" y="372642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8053" y="4645742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8028" y="4645742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8005" y="372642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8292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ELPS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How are they organized?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5448231"/>
              </p:ext>
            </p:extLst>
          </p:nvPr>
        </p:nvGraphicFramePr>
        <p:xfrm>
          <a:off x="2744511" y="1295400"/>
          <a:ext cx="7090636" cy="471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0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568" y="1668368"/>
            <a:ext cx="4640825" cy="4572000"/>
          </a:xfrm>
        </p:spPr>
        <p:txBody>
          <a:bodyPr>
            <a:noAutofit/>
          </a:bodyPr>
          <a:lstStyle/>
          <a:p>
            <a:r>
              <a:rPr lang="en-US" dirty="0"/>
              <a:t>Form groups of 4</a:t>
            </a:r>
          </a:p>
          <a:p>
            <a:r>
              <a:rPr lang="en-US" dirty="0"/>
              <a:t>Read assigned area                                        and create visual representation: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b="1" u="sng" dirty="0"/>
              <a:t>Listening</a:t>
            </a:r>
            <a:r>
              <a:rPr lang="en-US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b="1" u="sng" dirty="0"/>
              <a:t>Speaking</a:t>
            </a:r>
            <a:r>
              <a:rPr lang="en-US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Speaking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b="1" u="sng" dirty="0"/>
              <a:t>Reading 2-12</a:t>
            </a:r>
            <a:r>
              <a:rPr lang="en-US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Reading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Reading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</a:t>
            </a:r>
            <a:r>
              <a:rPr lang="en-US" b="1" u="sng" dirty="0"/>
              <a:t>Writing 2-12</a:t>
            </a:r>
            <a:r>
              <a:rPr lang="en-US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Writing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	Writing Teacher Behaviors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Expert Groups</a:t>
            </a:r>
          </a:p>
        </p:txBody>
      </p:sp>
    </p:spTree>
    <p:extLst>
      <p:ext uri="{BB962C8B-B14F-4D97-AF65-F5344CB8AC3E}">
        <p14:creationId xmlns:p14="http://schemas.microsoft.com/office/powerpoint/2010/main" val="29339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to your shoulder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7" y="2947630"/>
            <a:ext cx="6619244" cy="3416300"/>
          </a:xfrm>
        </p:spPr>
        <p:txBody>
          <a:bodyPr>
            <a:normAutofit/>
          </a:bodyPr>
          <a:lstStyle/>
          <a:p>
            <a:r>
              <a:rPr lang="en-US" sz="3200" dirty="0"/>
              <a:t>Knowing the impact that TELPAS has on accountability, how can we use this data to improve student performance?</a:t>
            </a:r>
          </a:p>
        </p:txBody>
      </p:sp>
    </p:spTree>
    <p:extLst>
      <p:ext uri="{BB962C8B-B14F-4D97-AF65-F5344CB8AC3E}">
        <p14:creationId xmlns:p14="http://schemas.microsoft.com/office/powerpoint/2010/main" val="36647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2095500"/>
            <a:ext cx="3686922" cy="284419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48929" cy="1600200"/>
          </a:xfrm>
        </p:spPr>
        <p:txBody>
          <a:bodyPr/>
          <a:lstStyle/>
          <a:p>
            <a:r>
              <a:rPr lang="en-US" sz="3200" dirty="0"/>
              <a:t>ELPS Academy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LIAG </a:t>
            </a:r>
          </a:p>
          <a:p>
            <a:r>
              <a:rPr lang="en-US" sz="2000" dirty="0">
                <a:solidFill>
                  <a:srgbClr val="FAC6E1"/>
                </a:solidFill>
              </a:rPr>
              <a:t>+</a:t>
            </a:r>
          </a:p>
          <a:p>
            <a:r>
              <a:rPr lang="en-US" sz="2000" dirty="0">
                <a:solidFill>
                  <a:srgbClr val="FAC6E1"/>
                </a:solidFill>
              </a:rPr>
              <a:t>DMAC Reports</a:t>
            </a:r>
          </a:p>
        </p:txBody>
      </p:sp>
    </p:spTree>
    <p:extLst>
      <p:ext uri="{BB962C8B-B14F-4D97-AF65-F5344CB8AC3E}">
        <p14:creationId xmlns:p14="http://schemas.microsoft.com/office/powerpoint/2010/main" val="8025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DMAC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6195" y="1295400"/>
            <a:ext cx="389255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Go to Home Page</a:t>
            </a:r>
          </a:p>
          <a:p>
            <a:r>
              <a:rPr lang="en-US" sz="2400" dirty="0"/>
              <a:t>Go to State Assessment</a:t>
            </a:r>
          </a:p>
          <a:p>
            <a:r>
              <a:rPr lang="en-US" sz="2400" dirty="0"/>
              <a:t>Select TELPAS</a:t>
            </a:r>
          </a:p>
          <a:p>
            <a:r>
              <a:rPr lang="en-US" sz="2400" dirty="0"/>
              <a:t>Select Instructional Reports</a:t>
            </a:r>
          </a:p>
          <a:p>
            <a:r>
              <a:rPr lang="en-US" sz="2400" dirty="0"/>
              <a:t>Select Student Language Proficiency Rating</a:t>
            </a:r>
          </a:p>
          <a:p>
            <a:r>
              <a:rPr lang="en-US" sz="2400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TELPAS Reports</a:t>
            </a:r>
          </a:p>
        </p:txBody>
      </p:sp>
    </p:spTree>
    <p:extLst>
      <p:ext uri="{BB962C8B-B14F-4D97-AF65-F5344CB8AC3E}">
        <p14:creationId xmlns:p14="http://schemas.microsoft.com/office/powerpoint/2010/main" val="18031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4092" y="3028336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0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Keep It Together!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Sketching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1" y="1838631"/>
            <a:ext cx="3793017" cy="362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015" y="2359117"/>
            <a:ext cx="132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Sheltered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5201" y="3310608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7184" y="3041544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BICS vs CALP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Sheltered Instruction</a:t>
            </a:r>
          </a:p>
        </p:txBody>
      </p:sp>
    </p:spTree>
    <p:extLst>
      <p:ext uri="{BB962C8B-B14F-4D97-AF65-F5344CB8AC3E}">
        <p14:creationId xmlns:p14="http://schemas.microsoft.com/office/powerpoint/2010/main" val="27043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Three-Step Interview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66216" y="2603501"/>
            <a:ext cx="7760949" cy="3926508"/>
          </a:xfrm>
        </p:spPr>
        <p:txBody>
          <a:bodyPr>
            <a:normAutofit fontScale="85000" lnSpcReduction="20000"/>
          </a:bodyPr>
          <a:lstStyle/>
          <a:p>
            <a:r>
              <a:rPr lang="en-US" sz="3100" cap="none" dirty="0">
                <a:solidFill>
                  <a:schemeClr val="tx1"/>
                </a:solidFill>
              </a:rPr>
              <a:t>Stand up when you can complete one of these sentences:</a:t>
            </a:r>
          </a:p>
          <a:p>
            <a:pPr lvl="1"/>
            <a:endParaRPr lang="en-US" sz="21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Teaching ELLs is so difficult because…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One challenge I face when teaching ELLs is…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One challenge I face when instructing ELLs is… What I have done to overcome this challenge is…</a:t>
            </a:r>
          </a:p>
          <a:p>
            <a:endParaRPr lang="en-US" sz="2100" cap="none" dirty="0">
              <a:solidFill>
                <a:schemeClr val="accent1"/>
              </a:solidFill>
            </a:endParaRPr>
          </a:p>
          <a:p>
            <a:endParaRPr lang="en-US" sz="2100" cap="none" dirty="0">
              <a:solidFill>
                <a:schemeClr val="accent1"/>
              </a:solidFill>
            </a:endParaRPr>
          </a:p>
          <a:p>
            <a:endParaRPr lang="en-US" cap="none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860000">
            <a:off x="278478" y="3698280"/>
            <a:ext cx="12971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D264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Beginner</a:t>
            </a:r>
          </a:p>
        </p:txBody>
      </p:sp>
      <p:sp>
        <p:nvSpPr>
          <p:cNvPr id="5" name="Rectangle 4"/>
          <p:cNvSpPr/>
          <p:nvPr/>
        </p:nvSpPr>
        <p:spPr>
          <a:xfrm rot="19860000">
            <a:off x="202279" y="4439398"/>
            <a:ext cx="17075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D264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Intermediate</a:t>
            </a:r>
          </a:p>
        </p:txBody>
      </p:sp>
      <p:sp>
        <p:nvSpPr>
          <p:cNvPr id="6" name="Rectangle 5"/>
          <p:cNvSpPr/>
          <p:nvPr/>
        </p:nvSpPr>
        <p:spPr>
          <a:xfrm rot="19860000">
            <a:off x="220770" y="5341373"/>
            <a:ext cx="14125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D264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22119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659" y="2603503"/>
            <a:ext cx="3618868" cy="576263"/>
          </a:xfrm>
        </p:spPr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60" y="3391791"/>
            <a:ext cx="3618867" cy="2943111"/>
          </a:xfrm>
        </p:spPr>
        <p:txBody>
          <a:bodyPr>
            <a:normAutofit/>
          </a:bodyPr>
          <a:lstStyle/>
          <a:p>
            <a:r>
              <a:rPr lang="en-US" sz="2400" dirty="0"/>
              <a:t>Today I will explore </a:t>
            </a:r>
            <a:r>
              <a:rPr lang="en-US" sz="2400" b="1" dirty="0"/>
              <a:t>sheltered instruction techniques</a:t>
            </a:r>
            <a:r>
              <a:rPr lang="en-US" sz="2400" dirty="0"/>
              <a:t> and strategies 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2603503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3391791"/>
            <a:ext cx="3618869" cy="2628015"/>
          </a:xfrm>
        </p:spPr>
        <p:txBody>
          <a:bodyPr>
            <a:normAutofit/>
          </a:bodyPr>
          <a:lstStyle/>
          <a:p>
            <a:r>
              <a:rPr lang="en-US" sz="2400" dirty="0"/>
              <a:t>Today I will </a:t>
            </a:r>
            <a:r>
              <a:rPr lang="en-US" sz="2400" b="1" dirty="0"/>
              <a:t>share different ideas </a:t>
            </a:r>
            <a:r>
              <a:rPr lang="en-US" sz="2400" dirty="0"/>
              <a:t>on how to implement sheltered instruction strategies in my classroom.</a:t>
            </a:r>
          </a:p>
        </p:txBody>
      </p:sp>
    </p:spTree>
    <p:extLst>
      <p:ext uri="{BB962C8B-B14F-4D97-AF65-F5344CB8AC3E}">
        <p14:creationId xmlns:p14="http://schemas.microsoft.com/office/powerpoint/2010/main" val="8662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053" y="795131"/>
            <a:ext cx="3406587" cy="1116106"/>
          </a:xfrm>
        </p:spPr>
        <p:txBody>
          <a:bodyPr/>
          <a:lstStyle/>
          <a:p>
            <a:r>
              <a:rPr lang="en-US" sz="2800" dirty="0"/>
              <a:t>What are the two goals of Sheltered Instruction?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24400" y="3048000"/>
            <a:ext cx="3833191" cy="2743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3A4C03"/>
              </a:solidFill>
            </a:endParaRP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Make content comprehensible</a:t>
            </a:r>
          </a:p>
          <a:p>
            <a:pPr marL="365760" indent="-283464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</a:rPr>
              <a:t>Develop Academic Language</a:t>
            </a:r>
          </a:p>
        </p:txBody>
      </p:sp>
      <p:pic>
        <p:nvPicPr>
          <p:cNvPr id="6" name="Picture 5" descr="photo 3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12"/>
          <a:stretch/>
        </p:blipFill>
        <p:spPr>
          <a:xfrm>
            <a:off x="-26365" y="0"/>
            <a:ext cx="4369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and Language Objectives</a:t>
            </a:r>
          </a:p>
        </p:txBody>
      </p:sp>
    </p:spTree>
    <p:extLst>
      <p:ext uri="{BB962C8B-B14F-4D97-AF65-F5344CB8AC3E}">
        <p14:creationId xmlns:p14="http://schemas.microsoft.com/office/powerpoint/2010/main" val="21259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62" y="2128517"/>
            <a:ext cx="2584904" cy="1600200"/>
          </a:xfrm>
        </p:spPr>
        <p:txBody>
          <a:bodyPr/>
          <a:lstStyle/>
          <a:p>
            <a:r>
              <a:rPr lang="en-US" sz="32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35858" y="971888"/>
            <a:ext cx="3892550" cy="5208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kahoot.it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create.kahoot.it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53061" y="3962401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Let’s </a:t>
            </a:r>
            <a:r>
              <a:rPr lang="en-US" sz="2000" dirty="0" err="1">
                <a:solidFill>
                  <a:srgbClr val="FAC6E1"/>
                </a:solidFill>
              </a:rPr>
              <a:t>Kahoot</a:t>
            </a:r>
            <a:r>
              <a:rPr lang="en-US" sz="2000" dirty="0">
                <a:solidFill>
                  <a:srgbClr val="FAC6E1"/>
                </a:solidFill>
              </a:rPr>
              <a:t>!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89" y="2000864"/>
            <a:ext cx="3150689" cy="31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9" y="1652941"/>
            <a:ext cx="2375327" cy="1600200"/>
          </a:xfrm>
        </p:spPr>
        <p:txBody>
          <a:bodyPr>
            <a:noAutofit/>
          </a:bodyPr>
          <a:lstStyle/>
          <a:p>
            <a:r>
              <a:rPr lang="en-US" sz="3600" dirty="0"/>
              <a:t>The What and the How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35858" y="1447800"/>
            <a:ext cx="4285985" cy="4572000"/>
          </a:xfrm>
        </p:spPr>
        <p:txBody>
          <a:bodyPr>
            <a:noAutofit/>
          </a:bodyPr>
          <a:lstStyle/>
          <a:p>
            <a:r>
              <a:rPr lang="en-US" sz="2400" b="1" dirty="0"/>
              <a:t>Content Objectives come from the </a:t>
            </a:r>
            <a:r>
              <a:rPr lang="en-US" sz="2400" b="1" u="sng" dirty="0"/>
              <a:t>TEKS</a:t>
            </a:r>
          </a:p>
          <a:p>
            <a:pPr marL="0" indent="0">
              <a:buNone/>
            </a:pPr>
            <a:r>
              <a:rPr lang="en-US" sz="2400" dirty="0"/>
              <a:t>What am I going to learn?</a:t>
            </a:r>
          </a:p>
          <a:p>
            <a:endParaRPr lang="en-US" sz="2400" dirty="0"/>
          </a:p>
          <a:p>
            <a:r>
              <a:rPr lang="en-US" sz="2400" b="1" dirty="0"/>
              <a:t>Language Objectives come from the </a:t>
            </a:r>
            <a:r>
              <a:rPr lang="en-US" sz="2400" b="1" u="sng" dirty="0"/>
              <a:t>ELPS</a:t>
            </a:r>
          </a:p>
          <a:p>
            <a:pPr marL="0" indent="0">
              <a:buNone/>
            </a:pPr>
            <a:r>
              <a:rPr lang="en-US" sz="2400" dirty="0"/>
              <a:t>How will I demonstrate my learning through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listening, speaking, reading and/or writing</a:t>
            </a:r>
            <a:r>
              <a:rPr lang="en-US" sz="2400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218" y="3486825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Content and Language Objectives</a:t>
            </a:r>
          </a:p>
        </p:txBody>
      </p:sp>
    </p:spTree>
    <p:extLst>
      <p:ext uri="{BB962C8B-B14F-4D97-AF65-F5344CB8AC3E}">
        <p14:creationId xmlns:p14="http://schemas.microsoft.com/office/powerpoint/2010/main" val="32487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7" y="2603501"/>
            <a:ext cx="7468648" cy="34163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Science TEKS:  </a:t>
            </a:r>
            <a:r>
              <a:rPr lang="en-US" sz="2400" u="sng" dirty="0">
                <a:solidFill>
                  <a:schemeClr val="tx1"/>
                </a:solidFill>
              </a:rPr>
              <a:t>Differentiate</a:t>
            </a:r>
            <a:r>
              <a:rPr lang="en-US" sz="2400" dirty="0">
                <a:solidFill>
                  <a:schemeClr val="tx1"/>
                </a:solidFill>
              </a:rPr>
              <a:t> between structure and function in plant and animal cell organelles including cell membrane, cell wall, nucleus, cytoplasm, mitochondria, chloroplast and vacuole. 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Student Friendly format:  </a:t>
            </a:r>
            <a:r>
              <a:rPr lang="en-US" sz="2400" dirty="0">
                <a:solidFill>
                  <a:srgbClr val="660066"/>
                </a:solidFill>
              </a:rPr>
              <a:t>Today I will compare and contrast the cell structures and functions of plants and animals.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22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22" y="692478"/>
            <a:ext cx="7298391" cy="1116106"/>
          </a:xfrm>
        </p:spPr>
        <p:txBody>
          <a:bodyPr/>
          <a:lstStyle/>
          <a:p>
            <a:r>
              <a:rPr lang="en-US" dirty="0"/>
              <a:t>Writing Content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819400"/>
            <a:ext cx="7556313" cy="3306763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Analyze a Student Expectation from your TEKS</a:t>
            </a:r>
          </a:p>
          <a:p>
            <a:r>
              <a:rPr lang="en-US" sz="2400" dirty="0"/>
              <a:t>Write it in a student-friendly format</a:t>
            </a:r>
          </a:p>
          <a:p>
            <a:r>
              <a:rPr lang="en-US" sz="2400" dirty="0"/>
              <a:t>You have 2 </a:t>
            </a:r>
            <a:r>
              <a:rPr lang="en-US" sz="2400" dirty="0" smtClean="0"/>
              <a:t>minutes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6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926142" cy="706964"/>
          </a:xfrm>
        </p:spPr>
        <p:txBody>
          <a:bodyPr/>
          <a:lstStyle/>
          <a:p>
            <a:r>
              <a:rPr lang="en-US" dirty="0"/>
              <a:t>Language Objective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1"/>
            <a:ext cx="740699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Content Objective: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Today we will compare and contrast the cell structures and functions of plants and animals.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660066"/>
                </a:solidFill>
              </a:rPr>
              <a:t>Language Objective: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Today we will </a:t>
            </a:r>
            <a:r>
              <a:rPr lang="en-US" sz="2400" b="1" u="sng" dirty="0">
                <a:solidFill>
                  <a:schemeClr val="tx1"/>
                </a:solidFill>
              </a:rPr>
              <a:t>write an essay </a:t>
            </a:r>
            <a:r>
              <a:rPr lang="en-US" sz="2400" b="1" dirty="0">
                <a:solidFill>
                  <a:schemeClr val="tx1"/>
                </a:solidFill>
              </a:rPr>
              <a:t>comparing and contrasting plant and animal cells utilizing transitional phrases.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22" y="692478"/>
            <a:ext cx="7298391" cy="1116106"/>
          </a:xfrm>
        </p:spPr>
        <p:txBody>
          <a:bodyPr/>
          <a:lstStyle/>
          <a:p>
            <a:r>
              <a:rPr lang="en-US" dirty="0"/>
              <a:t>Writing Language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525672"/>
            <a:ext cx="8187505" cy="3898000"/>
          </a:xfrm>
        </p:spPr>
        <p:txBody>
          <a:bodyPr>
            <a:normAutofit/>
          </a:bodyPr>
          <a:lstStyle/>
          <a:p>
            <a:r>
              <a:rPr lang="en-US" sz="2400" dirty="0"/>
              <a:t>Pair-up</a:t>
            </a:r>
          </a:p>
          <a:p>
            <a:r>
              <a:rPr lang="en-US" sz="2400" dirty="0"/>
              <a:t>Look back at the content objective you wrote</a:t>
            </a:r>
          </a:p>
          <a:p>
            <a:r>
              <a:rPr lang="en-US" sz="2400" dirty="0"/>
              <a:t>Write a language objective in a student-friendly format</a:t>
            </a:r>
          </a:p>
          <a:p>
            <a:r>
              <a:rPr lang="en-US" sz="2400" dirty="0"/>
              <a:t>Use your ELPS tools for ideas</a:t>
            </a:r>
          </a:p>
          <a:p>
            <a:r>
              <a:rPr lang="en-US" sz="2400" dirty="0"/>
              <a:t>You have 2 minutes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Share both objectives with your 3 o’clock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88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to Remember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561" y="2657134"/>
            <a:ext cx="8270955" cy="3162127"/>
          </a:xfrm>
        </p:spPr>
        <p:txBody>
          <a:bodyPr>
            <a:normAutofit/>
          </a:bodyPr>
          <a:lstStyle/>
          <a:p>
            <a:r>
              <a:rPr lang="en-US" sz="2400" dirty="0"/>
              <a:t>Make objectives </a:t>
            </a:r>
            <a:r>
              <a:rPr lang="en-US" sz="2400" b="1" dirty="0"/>
              <a:t>student friendly </a:t>
            </a:r>
            <a:r>
              <a:rPr lang="en-US" sz="2400" dirty="0"/>
              <a:t>and appropriate for grade level</a:t>
            </a:r>
          </a:p>
          <a:p>
            <a:r>
              <a:rPr lang="en-US" sz="2400" dirty="0"/>
              <a:t>Objectives are </a:t>
            </a:r>
            <a:r>
              <a:rPr lang="en-US" sz="2400" b="1" dirty="0"/>
              <a:t>for students</a:t>
            </a:r>
            <a:r>
              <a:rPr lang="en-US" sz="2400" dirty="0"/>
              <a:t>, not for the adults in the classroom</a:t>
            </a:r>
          </a:p>
          <a:p>
            <a:r>
              <a:rPr lang="en-US" sz="2400" dirty="0"/>
              <a:t>Post </a:t>
            </a:r>
            <a:r>
              <a:rPr lang="en-US" sz="2400" b="1" dirty="0"/>
              <a:t>eye level</a:t>
            </a:r>
          </a:p>
          <a:p>
            <a:r>
              <a:rPr lang="en-US" sz="2400" dirty="0"/>
              <a:t>Review with students </a:t>
            </a:r>
            <a:r>
              <a:rPr lang="en-US" sz="2400" b="1" dirty="0"/>
              <a:t>before, during and after </a:t>
            </a:r>
            <a:r>
              <a:rPr lang="en-US" sz="2400" dirty="0"/>
              <a:t>each lesson</a:t>
            </a:r>
          </a:p>
        </p:txBody>
      </p:sp>
    </p:spTree>
    <p:extLst>
      <p:ext uri="{BB962C8B-B14F-4D97-AF65-F5344CB8AC3E}">
        <p14:creationId xmlns:p14="http://schemas.microsoft.com/office/powerpoint/2010/main" val="1211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Keep It Together!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Sketching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1" y="1838631"/>
            <a:ext cx="3793017" cy="362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015" y="2359117"/>
            <a:ext cx="132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Sheltered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201" y="3539210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Content/Language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9395" y="330377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9395" y="302393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BICS vs CALP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Keep It Together!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FAC6E1"/>
                </a:solidFill>
              </a:rPr>
              <a:t>Sketching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1" y="1838631"/>
            <a:ext cx="3793017" cy="362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015" y="2359117"/>
            <a:ext cx="132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Sheltered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6088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Write-Read-Read-Trade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5803" y="2465798"/>
            <a:ext cx="7917988" cy="400692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575"/>
              </a:spcBef>
              <a:buNone/>
            </a:pPr>
            <a:r>
              <a:rPr lang="en-US" sz="2200" b="1" dirty="0" smtClean="0">
                <a:solidFill>
                  <a:srgbClr val="3E3F68"/>
                </a:solidFill>
              </a:rPr>
              <a:t>1. </a:t>
            </a:r>
            <a:r>
              <a:rPr lang="en-US" sz="2200" dirty="0" smtClean="0">
                <a:solidFill>
                  <a:srgbClr val="3E3F68"/>
                </a:solidFill>
              </a:rPr>
              <a:t>Stand </a:t>
            </a:r>
            <a:r>
              <a:rPr lang="en-US" sz="2200" dirty="0">
                <a:solidFill>
                  <a:srgbClr val="3E3F68"/>
                </a:solidFill>
              </a:rPr>
              <a:t>up when you complete </a:t>
            </a:r>
            <a:r>
              <a:rPr lang="en-US" sz="2200" b="1" dirty="0">
                <a:solidFill>
                  <a:srgbClr val="3E3F68"/>
                </a:solidFill>
              </a:rPr>
              <a:t>in writing </a:t>
            </a:r>
            <a:r>
              <a:rPr lang="en-US" sz="2200" u="sng" dirty="0">
                <a:solidFill>
                  <a:srgbClr val="3E3F68"/>
                </a:solidFill>
              </a:rPr>
              <a:t>one</a:t>
            </a:r>
            <a:r>
              <a:rPr lang="en-US" sz="2200" dirty="0">
                <a:solidFill>
                  <a:srgbClr val="3E3F68"/>
                </a:solidFill>
              </a:rPr>
              <a:t> of these sentences:</a:t>
            </a:r>
          </a:p>
          <a:p>
            <a:pPr marL="0" indent="0" eaLnBrk="1" hangingPunct="1">
              <a:lnSpc>
                <a:spcPct val="110000"/>
              </a:lnSpc>
              <a:spcBef>
                <a:spcPts val="575"/>
              </a:spcBef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604838" lvl="1" indent="-342900">
              <a:lnSpc>
                <a:spcPct val="11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660066"/>
                </a:solidFill>
              </a:rPr>
              <a:t>I select who I call on by…</a:t>
            </a:r>
          </a:p>
          <a:p>
            <a:pPr marL="604838" lvl="1" indent="-342900">
              <a:lnSpc>
                <a:spcPct val="11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660066"/>
                </a:solidFill>
              </a:rPr>
              <a:t>In my classroom, I include randomization because…</a:t>
            </a:r>
          </a:p>
          <a:p>
            <a:pPr marL="604838" lvl="1" indent="-342900">
              <a:lnSpc>
                <a:spcPct val="110000"/>
              </a:lnSpc>
              <a:spcBef>
                <a:spcPts val="375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660066"/>
                </a:solidFill>
              </a:rPr>
              <a:t>The most beneficial randomization technique I have used is… because…</a:t>
            </a:r>
          </a:p>
          <a:p>
            <a:pPr marL="0" lvl="1" indent="0">
              <a:lnSpc>
                <a:spcPct val="110000"/>
              </a:lnSpc>
              <a:spcBef>
                <a:spcPts val="575"/>
              </a:spcBef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575"/>
              </a:spcBef>
              <a:buNone/>
            </a:pPr>
            <a:r>
              <a:rPr lang="en-US" sz="2200" b="1" dirty="0" smtClean="0">
                <a:solidFill>
                  <a:srgbClr val="3E3F68"/>
                </a:solidFill>
              </a:rPr>
              <a:t>2. </a:t>
            </a:r>
            <a:r>
              <a:rPr lang="en-US" sz="2200" dirty="0" smtClean="0">
                <a:solidFill>
                  <a:srgbClr val="3E3F68"/>
                </a:solidFill>
              </a:rPr>
              <a:t>Find </a:t>
            </a:r>
            <a:r>
              <a:rPr lang="en-US" sz="2200" dirty="0">
                <a:solidFill>
                  <a:srgbClr val="3E3F68"/>
                </a:solidFill>
              </a:rPr>
              <a:t>someone who was </a:t>
            </a:r>
            <a:r>
              <a:rPr lang="en-US" sz="2200" u="sng" dirty="0">
                <a:solidFill>
                  <a:srgbClr val="3E3F68"/>
                </a:solidFill>
              </a:rPr>
              <a:t>not</a:t>
            </a:r>
            <a:r>
              <a:rPr lang="en-US" sz="2200" dirty="0">
                <a:solidFill>
                  <a:srgbClr val="3E3F68"/>
                </a:solidFill>
              </a:rPr>
              <a:t> next to you, share your answers and trade your papers.</a:t>
            </a:r>
          </a:p>
          <a:p>
            <a:pPr marL="457200" indent="-457200" eaLnBrk="1" hangingPunct="1">
              <a:lnSpc>
                <a:spcPct val="110000"/>
              </a:lnSpc>
              <a:spcBef>
                <a:spcPts val="575"/>
              </a:spcBef>
              <a:buFont typeface="Wingdings 2" charset="0"/>
              <a:buAutoNum type="arabicPeriod"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11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110000"/>
              </a:lnSpc>
              <a:spcBef>
                <a:spcPts val="375"/>
              </a:spcBef>
            </a:pPr>
            <a:endParaRPr lang="en-US" sz="2200" dirty="0">
              <a:solidFill>
                <a:srgbClr val="3E3F68"/>
              </a:solidFill>
            </a:endParaRPr>
          </a:p>
          <a:p>
            <a:pPr marL="547688" lvl="1" eaLnBrk="1" hangingPunct="1">
              <a:lnSpc>
                <a:spcPct val="110000"/>
              </a:lnSpc>
              <a:spcBef>
                <a:spcPts val="375"/>
              </a:spcBef>
              <a:buFont typeface="Verdana" charset="0"/>
              <a:buNone/>
            </a:pPr>
            <a:endParaRPr lang="en-US" sz="2200" dirty="0">
              <a:solidFill>
                <a:srgbClr val="3E3F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88882" y="4359499"/>
            <a:ext cx="7467600" cy="1706366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</a:rPr>
              <a:t>Is it possible to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randomize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and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differentiate instruction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 at the </a:t>
            </a:r>
            <a:r>
              <a:rPr lang="en-US" sz="2800" u="sng" dirty="0">
                <a:solidFill>
                  <a:schemeClr val="tx1"/>
                </a:solidFill>
                <a:ea typeface="+mn-ea"/>
              </a:rPr>
              <a:t>same time</a:t>
            </a:r>
            <a:r>
              <a:rPr lang="en-US" sz="2800" dirty="0">
                <a:solidFill>
                  <a:schemeClr val="tx1"/>
                </a:solidFill>
                <a:ea typeface="+mn-ea"/>
              </a:rPr>
              <a:t>?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496412" y="3180710"/>
            <a:ext cx="8077200" cy="498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</a:rPr>
              <a:t>Randomize and rotate who is called on,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>
                <a:solidFill>
                  <a:srgbClr val="660066"/>
                </a:solidFill>
              </a:rPr>
              <a:t>so students of all language levels can participate</a:t>
            </a:r>
          </a:p>
        </p:txBody>
      </p:sp>
    </p:spTree>
    <p:extLst>
      <p:ext uri="{BB962C8B-B14F-4D97-AF65-F5344CB8AC3E}">
        <p14:creationId xmlns:p14="http://schemas.microsoft.com/office/powerpoint/2010/main" val="16959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1267" y="2603504"/>
            <a:ext cx="3618869" cy="3416301"/>
          </a:xfrm>
        </p:spPr>
        <p:txBody>
          <a:bodyPr>
            <a:norm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Lucky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Beach ball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Index cards 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with student names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Class list/roster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Color/numbers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Birthdays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71587" y="2603501"/>
            <a:ext cx="4109867" cy="3416300"/>
          </a:xfrm>
        </p:spPr>
        <p:txBody>
          <a:bodyPr>
            <a:noAutofit/>
          </a:bodyPr>
          <a:lstStyle/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Physical characteristics:                             longest hair, eye color…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Jenga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Pick up sticks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Career cards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</a:rPr>
              <a:t>Apps</a:t>
            </a:r>
          </a:p>
          <a:p>
            <a:pPr marL="365760" indent="-283464">
              <a:spcBef>
                <a:spcPts val="58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Popcorn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3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Keep It Together!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Sketching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1" y="1838631"/>
            <a:ext cx="3793017" cy="362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015" y="2359117"/>
            <a:ext cx="132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Sheltered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5201" y="3539210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Content/Language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9941" y="3807018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9395" y="330377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9395" y="302393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BICS vs CALP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Response Signals</a:t>
            </a:r>
          </a:p>
        </p:txBody>
      </p:sp>
    </p:spTree>
    <p:extLst>
      <p:ext uri="{BB962C8B-B14F-4D97-AF65-F5344CB8AC3E}">
        <p14:creationId xmlns:p14="http://schemas.microsoft.com/office/powerpoint/2010/main" val="3265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Response Signals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208" y="2603501"/>
            <a:ext cx="8310205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Why is it important to check for understanding along the way?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376" y="3757675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48" y="3751887"/>
            <a:ext cx="3492500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878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5539976"/>
              </p:ext>
            </p:extLst>
          </p:nvPr>
        </p:nvGraphicFramePr>
        <p:xfrm>
          <a:off x="738342" y="749670"/>
          <a:ext cx="6548499" cy="290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1713691"/>
              </p:ext>
            </p:extLst>
          </p:nvPr>
        </p:nvGraphicFramePr>
        <p:xfrm>
          <a:off x="738342" y="3645270"/>
          <a:ext cx="6548499" cy="274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39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39498" cy="1600200"/>
          </a:xfrm>
        </p:spPr>
        <p:txBody>
          <a:bodyPr/>
          <a:lstStyle/>
          <a:p>
            <a:r>
              <a:rPr lang="en-US" sz="2800" dirty="0"/>
              <a:t>Lead4Ward App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Checking for Understanding</a:t>
            </a:r>
          </a:p>
        </p:txBody>
      </p:sp>
      <p:pic>
        <p:nvPicPr>
          <p:cNvPr id="5" name="Content Placeholder 4" descr="Lead4Ward Ap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4" b="16247"/>
          <a:stretch/>
        </p:blipFill>
        <p:spPr>
          <a:xfrm>
            <a:off x="4200232" y="887687"/>
            <a:ext cx="3892550" cy="515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Fib!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1"/>
            <a:ext cx="7567285" cy="3416300"/>
          </a:xfrm>
        </p:spPr>
        <p:txBody>
          <a:bodyPr>
            <a:noAutofit/>
          </a:bodyPr>
          <a:lstStyle/>
          <a:p>
            <a:r>
              <a:rPr lang="en-US" sz="2400" dirty="0"/>
              <a:t>Students may work in pairs or small groups.</a:t>
            </a:r>
          </a:p>
          <a:p>
            <a:r>
              <a:rPr lang="en-US" sz="2400" dirty="0"/>
              <a:t>Students have three post-its/index cards with the numbers “1, 2, 3” in each card.</a:t>
            </a:r>
          </a:p>
          <a:p>
            <a:r>
              <a:rPr lang="en-US" sz="2400" dirty="0"/>
              <a:t>Teacher writes 3 statements on the board (one false, two true) and students decide which one is the fib.</a:t>
            </a:r>
          </a:p>
          <a:p>
            <a:r>
              <a:rPr lang="en-US" sz="2400" dirty="0"/>
              <a:t>On signal from teacher, students show the number of the statement they believe is the fib.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64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0" y="2448874"/>
            <a:ext cx="3526877" cy="2283824"/>
          </a:xfrm>
        </p:spPr>
        <p:txBody>
          <a:bodyPr/>
          <a:lstStyle/>
          <a:p>
            <a:r>
              <a:rPr lang="en-US" dirty="0"/>
              <a:t>Make an Appointment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35" y="1782969"/>
            <a:ext cx="3615635" cy="361563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500191" y="2677645"/>
            <a:ext cx="824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5139" y="3684810"/>
            <a:ext cx="824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00191" y="4761549"/>
            <a:ext cx="824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75243" y="3684810"/>
            <a:ext cx="824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/>
          <a:lstStyle/>
          <a:p>
            <a:r>
              <a:rPr lang="en-US" sz="3600" dirty="0"/>
              <a:t>Let’s Play!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dirty="0"/>
              <a:t>Evaporation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Refraction is part of the water cycle</a:t>
            </a:r>
          </a:p>
          <a:p>
            <a:pPr marL="457200" indent="-457200">
              <a:buAutoNum type="arabicPeriod"/>
            </a:pPr>
            <a:r>
              <a:rPr lang="en-US" sz="2400" dirty="0"/>
              <a:t>Condensation is part of the water cycle</a:t>
            </a:r>
          </a:p>
          <a:p>
            <a:pPr marL="685800" lvl="3" indent="0">
              <a:buNone/>
            </a:pPr>
            <a:endParaRPr lang="en-US" sz="2200" dirty="0"/>
          </a:p>
          <a:p>
            <a:pPr marL="685800" lvl="3" indent="0">
              <a:buNone/>
            </a:pPr>
            <a:r>
              <a:rPr lang="en-US" sz="2400" b="1" i="1" dirty="0"/>
              <a:t>I believe number… is a fib because…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Find the Fib</a:t>
            </a:r>
          </a:p>
        </p:txBody>
      </p:sp>
    </p:spTree>
    <p:extLst>
      <p:ext uri="{BB962C8B-B14F-4D97-AF65-F5344CB8AC3E}">
        <p14:creationId xmlns:p14="http://schemas.microsoft.com/office/powerpoint/2010/main" val="23531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265" y="1558761"/>
            <a:ext cx="4455204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Rhea is a moon of Saturn. Which of these facts about Rhea best indicates that it does not have a water cycle in which water changes state?</a:t>
            </a:r>
          </a:p>
          <a:p>
            <a:pPr marL="0" indent="0">
              <a:spcBef>
                <a:spcPts val="575"/>
              </a:spcBef>
              <a:buNone/>
            </a:pPr>
            <a:endParaRPr lang="en-US" sz="2000" dirty="0"/>
          </a:p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A	Its radius is 765 km.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B  	Its density is about 1.3 kg/m3.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C  	Its period of rotation is about 	4.5 Earth days.</a:t>
            </a:r>
          </a:p>
          <a:p>
            <a:pPr marL="0" indent="0">
              <a:spcBef>
                <a:spcPts val="575"/>
              </a:spcBef>
              <a:buNone/>
            </a:pPr>
            <a:r>
              <a:rPr lang="en-US" sz="2000" dirty="0"/>
              <a:t>D  	Its temperature is between 	−174°C and −220°C.</a:t>
            </a:r>
          </a:p>
          <a:p>
            <a:pPr marL="0" indent="0"/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36773" cy="1600200"/>
          </a:xfrm>
        </p:spPr>
        <p:txBody>
          <a:bodyPr/>
          <a:lstStyle/>
          <a:p>
            <a:r>
              <a:rPr lang="en-US" sz="3600" dirty="0"/>
              <a:t>Let’s Play!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129284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Find the Correct Answer</a:t>
            </a:r>
          </a:p>
        </p:txBody>
      </p:sp>
    </p:spTree>
    <p:extLst>
      <p:ext uri="{BB962C8B-B14F-4D97-AF65-F5344CB8AC3E}">
        <p14:creationId xmlns:p14="http://schemas.microsoft.com/office/powerpoint/2010/main" val="9221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Keep It Together!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Sketching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1" y="1838631"/>
            <a:ext cx="3793017" cy="362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015" y="2359117"/>
            <a:ext cx="132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Sheltered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5201" y="3539210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Content/Language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9941" y="3807018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9915" y="4057322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9395" y="330377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9395" y="302393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BICS vs CALP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Cognates</a:t>
            </a:r>
          </a:p>
        </p:txBody>
      </p:sp>
    </p:spTree>
    <p:extLst>
      <p:ext uri="{BB962C8B-B14F-4D97-AF65-F5344CB8AC3E}">
        <p14:creationId xmlns:p14="http://schemas.microsoft.com/office/powerpoint/2010/main" val="6961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20" y="1295400"/>
            <a:ext cx="2413476" cy="1600200"/>
          </a:xfrm>
        </p:spPr>
        <p:txBody>
          <a:bodyPr>
            <a:noAutofit/>
          </a:bodyPr>
          <a:lstStyle/>
          <a:p>
            <a:r>
              <a:rPr lang="en-US" sz="36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35859" y="1349023"/>
            <a:ext cx="3622808" cy="4572000"/>
          </a:xfrm>
        </p:spPr>
        <p:txBody>
          <a:bodyPr>
            <a:normAutofit/>
          </a:bodyPr>
          <a:lstStyle/>
          <a:p>
            <a:r>
              <a:rPr lang="en-US" sz="2400" dirty="0"/>
              <a:t>La </a:t>
            </a:r>
            <a:r>
              <a:rPr lang="en-US" sz="2400" b="1" dirty="0" err="1"/>
              <a:t>chimica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la </a:t>
            </a:r>
            <a:r>
              <a:rPr lang="en-US" sz="2400" dirty="0" err="1"/>
              <a:t>scienza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studia</a:t>
            </a:r>
            <a:r>
              <a:rPr lang="en-US" sz="2400" dirty="0"/>
              <a:t> la </a:t>
            </a:r>
            <a:r>
              <a:rPr lang="en-US" sz="2400" dirty="0" err="1"/>
              <a:t>composizione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materia</a:t>
            </a:r>
            <a:r>
              <a:rPr lang="en-US" sz="2400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suo</a:t>
            </a:r>
            <a:r>
              <a:rPr lang="en-US" sz="2400" dirty="0"/>
              <a:t> </a:t>
            </a:r>
            <a:r>
              <a:rPr lang="en-US" sz="2400" dirty="0" err="1"/>
              <a:t>comportamento</a:t>
            </a:r>
            <a:r>
              <a:rPr lang="en-US" sz="2400" dirty="0"/>
              <a:t> in base a tale </a:t>
            </a:r>
            <a:r>
              <a:rPr lang="en-US" sz="2400" dirty="0" err="1"/>
              <a:t>composizione</a:t>
            </a:r>
            <a:r>
              <a:rPr lang="en-US" sz="2400" dirty="0"/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Make a list of all words that are similar in English or Spanish and Italian</a:t>
            </a:r>
          </a:p>
        </p:txBody>
      </p:sp>
    </p:spTree>
    <p:extLst>
      <p:ext uri="{BB962C8B-B14F-4D97-AF65-F5344CB8AC3E}">
        <p14:creationId xmlns:p14="http://schemas.microsoft.com/office/powerpoint/2010/main" val="12878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401147" cy="1600200"/>
          </a:xfrm>
        </p:spPr>
        <p:txBody>
          <a:bodyPr>
            <a:noAutofit/>
          </a:bodyPr>
          <a:lstStyle/>
          <a:p>
            <a:r>
              <a:rPr lang="en-US" sz="3600" dirty="0"/>
              <a:t>The Power of Cognates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Make a list of all words that are similar in English or Spanish and Italian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335859" y="1349023"/>
            <a:ext cx="3622808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chimica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la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scienza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che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studia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la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composizione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della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materia</a:t>
            </a:r>
            <a:r>
              <a:rPr lang="en-US" sz="2400" dirty="0"/>
              <a:t> </a:t>
            </a:r>
            <a:r>
              <a:rPr lang="en-US" sz="2400" dirty="0" err="1"/>
              <a:t>ed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suo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comportamento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base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tale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composizione</a:t>
            </a:r>
            <a:r>
              <a:rPr lang="en-US" sz="2400" dirty="0"/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43" y="637239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526" y="1813756"/>
            <a:ext cx="4325291" cy="4572000"/>
          </a:xfrm>
        </p:spPr>
        <p:txBody>
          <a:bodyPr>
            <a:noAutofit/>
          </a:bodyPr>
          <a:lstStyle/>
          <a:p>
            <a:r>
              <a:rPr lang="en-US" sz="2000" dirty="0"/>
              <a:t>1. </a:t>
            </a:r>
            <a:r>
              <a:rPr lang="en-US" sz="2000" u="sng" dirty="0"/>
              <a:t>Individually</a:t>
            </a:r>
            <a:r>
              <a:rPr lang="en-US" sz="2000" dirty="0"/>
              <a:t> </a:t>
            </a:r>
            <a:r>
              <a:rPr lang="en-US" sz="2000" b="1" dirty="0"/>
              <a:t>make a list of 10 academic words </a:t>
            </a:r>
            <a:r>
              <a:rPr lang="en-US" sz="2000" dirty="0"/>
              <a:t>from your particular content area.</a:t>
            </a:r>
          </a:p>
          <a:p>
            <a:r>
              <a:rPr lang="en-US" sz="2000" dirty="0"/>
              <a:t>2. Turn to your </a:t>
            </a:r>
            <a:r>
              <a:rPr lang="en-US" sz="2000" u="sng" dirty="0"/>
              <a:t>partner</a:t>
            </a:r>
            <a:r>
              <a:rPr lang="en-US" sz="2000" dirty="0"/>
              <a:t> and </a:t>
            </a:r>
            <a:r>
              <a:rPr lang="en-US" sz="2000" b="1" dirty="0"/>
              <a:t>combine your two lists </a:t>
            </a:r>
            <a:r>
              <a:rPr lang="en-US" sz="2000" dirty="0"/>
              <a:t>of words (even if from different content areas).</a:t>
            </a:r>
          </a:p>
          <a:p>
            <a:r>
              <a:rPr lang="en-US" sz="2000" dirty="0"/>
              <a:t>3. Find </a:t>
            </a:r>
            <a:r>
              <a:rPr lang="en-US" sz="2000" u="sng" dirty="0"/>
              <a:t>another pair </a:t>
            </a:r>
            <a:r>
              <a:rPr lang="en-US" sz="2000" dirty="0"/>
              <a:t>and </a:t>
            </a:r>
            <a:r>
              <a:rPr lang="en-US" sz="2000" b="1" dirty="0"/>
              <a:t>exchange your lists</a:t>
            </a:r>
            <a:r>
              <a:rPr lang="en-US" sz="2000" dirty="0"/>
              <a:t>.</a:t>
            </a:r>
          </a:p>
          <a:p>
            <a:r>
              <a:rPr lang="en-US" sz="2000" dirty="0"/>
              <a:t>4. Write the </a:t>
            </a:r>
            <a:r>
              <a:rPr lang="en-US" sz="2000" b="1" dirty="0"/>
              <a:t>Spanish cognates </a:t>
            </a:r>
            <a:r>
              <a:rPr lang="en-US" sz="2000" dirty="0"/>
              <a:t>next to each academic word. Use </a:t>
            </a:r>
            <a:r>
              <a:rPr lang="en-US" sz="2000" dirty="0" err="1"/>
              <a:t>iTranslate</a:t>
            </a:r>
            <a:r>
              <a:rPr lang="en-US" sz="2000" dirty="0"/>
              <a:t> or Google Translate as needed.</a:t>
            </a:r>
          </a:p>
          <a:p>
            <a:r>
              <a:rPr lang="en-US" sz="2000" dirty="0"/>
              <a:t>5. Calculate what </a:t>
            </a:r>
            <a:r>
              <a:rPr lang="en-US" sz="2000" b="1" dirty="0"/>
              <a:t>percentage</a:t>
            </a:r>
            <a:r>
              <a:rPr lang="en-US" sz="2000" dirty="0"/>
              <a:t> of the words are cognates.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120" y="2310845"/>
            <a:ext cx="2785214" cy="28955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AC6E1"/>
                </a:solidFill>
              </a:rPr>
              <a:t>1 – 2 – 4 – ALL</a:t>
            </a:r>
          </a:p>
          <a:p>
            <a:r>
              <a:rPr lang="en-US" sz="2000" dirty="0">
                <a:solidFill>
                  <a:srgbClr val="FAC6E1"/>
                </a:solidFill>
                <a:hlinkClick r:id="rId2"/>
              </a:rPr>
              <a:t>http://www.realfastspanish.com/vocabulary/spanish-cognates</a:t>
            </a:r>
            <a:endParaRPr lang="en-US" sz="2000" dirty="0">
              <a:solidFill>
                <a:srgbClr val="FAC6E1"/>
              </a:solidFill>
            </a:endParaRPr>
          </a:p>
          <a:p>
            <a:endParaRPr lang="en-US" sz="2000" dirty="0">
              <a:solidFill>
                <a:srgbClr val="FAC6E1"/>
              </a:solidFill>
            </a:endParaRPr>
          </a:p>
          <a:p>
            <a:endParaRPr lang="en-US" sz="2000" dirty="0">
              <a:solidFill>
                <a:srgbClr val="FAC6E1"/>
              </a:solidFill>
            </a:endParaRPr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85" y="4524467"/>
            <a:ext cx="1262667" cy="13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Keep It Together!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Sketching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1" y="1838631"/>
            <a:ext cx="3793017" cy="362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015" y="2359117"/>
            <a:ext cx="132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Sheltered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5201" y="3539210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Content/Language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9941" y="3807018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9915" y="4057322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655" y="4321306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9395" y="330377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9395" y="302393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BICS vs CALP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Academic Vocabulary</a:t>
            </a:r>
          </a:p>
        </p:txBody>
      </p:sp>
    </p:spTree>
    <p:extLst>
      <p:ext uri="{BB962C8B-B14F-4D97-AF65-F5344CB8AC3E}">
        <p14:creationId xmlns:p14="http://schemas.microsoft.com/office/powerpoint/2010/main" val="28590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08173" y="1723695"/>
            <a:ext cx="5486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1. When you can complete this sentence in your mind, please           stand up.</a:t>
            </a:r>
          </a:p>
          <a:p>
            <a:pPr marL="0" indent="0">
              <a:buFont typeface="Wingdings 3" charset="2"/>
              <a:buNone/>
            </a:pPr>
            <a:r>
              <a:rPr lang="en-US" sz="2400" b="1" i="1" dirty="0">
                <a:solidFill>
                  <a:srgbClr val="772399"/>
                </a:solidFill>
              </a:rPr>
              <a:t>Academic vocabulary development is important for ALL students, but especially for ELLs, because…</a:t>
            </a:r>
            <a:endParaRPr lang="en-US" sz="2400" b="1" dirty="0"/>
          </a:p>
          <a:p>
            <a:pPr marL="0" indent="0">
              <a:buFont typeface="Wingdings 3" charset="2"/>
              <a:buNone/>
            </a:pPr>
            <a:r>
              <a:rPr lang="en-US" sz="2400" dirty="0"/>
              <a:t>2. Find your 9 o’clock appointment and share your responses.</a:t>
            </a:r>
          </a:p>
        </p:txBody>
      </p:sp>
      <p:pic>
        <p:nvPicPr>
          <p:cNvPr id="3" name="Picture 2" descr="C:\Documents and Settings\kchapa\Local Settings\Temporary Internet Files\Content.IE5\9JKJ0QWJ\MC90043438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/>
          <a:stretch/>
        </p:blipFill>
        <p:spPr bwMode="auto">
          <a:xfrm>
            <a:off x="0" y="838200"/>
            <a:ext cx="2316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5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165" y="2621066"/>
            <a:ext cx="3484344" cy="3407809"/>
          </a:xfrm>
        </p:spPr>
        <p:txBody>
          <a:bodyPr>
            <a:normAutofit/>
          </a:bodyPr>
          <a:lstStyle/>
          <a:p>
            <a:r>
              <a:rPr lang="en-US" sz="2400" dirty="0"/>
              <a:t>“Language stands at the center of the many interdependent </a:t>
            </a:r>
            <a:r>
              <a:rPr lang="en-US" sz="2400" b="1" dirty="0"/>
              <a:t>cognitive, affective, and social </a:t>
            </a:r>
            <a:r>
              <a:rPr lang="en-US" sz="2400" dirty="0"/>
              <a:t>factors that shape learning”.</a:t>
            </a:r>
            <a:endParaRPr lang="en-US" dirty="0"/>
          </a:p>
          <a:p>
            <a:pPr marL="0" indent="0" algn="ctr">
              <a:buNone/>
            </a:pPr>
            <a:r>
              <a:rPr lang="en-US" sz="1600" i="1" dirty="0"/>
              <a:t>David Corson, 1999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08509" y="2358808"/>
            <a:ext cx="4698260" cy="3955991"/>
            <a:chOff x="5580327" y="2358803"/>
            <a:chExt cx="6781800" cy="4267200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4053005"/>
                </p:ext>
              </p:extLst>
            </p:nvPr>
          </p:nvGraphicFramePr>
          <p:xfrm>
            <a:off x="5580327" y="2358803"/>
            <a:ext cx="67818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98754" y="3803818"/>
              <a:ext cx="2302419" cy="1095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LANGUAGE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=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IDENTITY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98481" y="6314799"/>
            <a:ext cx="1251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Small Group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270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0" y="2133600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600200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377812" y="383496"/>
            <a:ext cx="5387787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60066"/>
                </a:solidFill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2758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0" y="2133600"/>
            <a:ext cx="5562600" cy="43243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	</a:t>
            </a:r>
          </a:p>
          <a:p>
            <a:pPr>
              <a:buFont typeface="Wingdings 2" charset="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Carving is appropriate for most green and blue slopes and even some black slopes. However, if you try to carve through moguls, especially in packed powder or corn snow, you’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charset="0"/>
              </a:rPr>
              <a:t>re going to face-plant.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 charset="0"/>
            </a:endParaRPr>
          </a:p>
        </p:txBody>
      </p:sp>
      <p:pic>
        <p:nvPicPr>
          <p:cNvPr id="3" name="Picture 2" descr="C:\Documents and Settings\kchapa\Local Settings\Temporary Internet Files\Content.IE5\9JKJ0QWJ\MC90043441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/>
          <a:stretch/>
        </p:blipFill>
        <p:spPr bwMode="auto">
          <a:xfrm>
            <a:off x="0" y="1600200"/>
            <a:ext cx="24214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377812" y="383496"/>
            <a:ext cx="5387787" cy="11161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60066"/>
                </a:solidFill>
              </a:rPr>
              <a:t>What does this mean?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99054" y="2668500"/>
            <a:ext cx="5421254" cy="2286000"/>
            <a:chOff x="3099054" y="2668500"/>
            <a:chExt cx="5421254" cy="2286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99054" y="2668500"/>
              <a:ext cx="1143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685157" y="3049500"/>
              <a:ext cx="9144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25545" y="3430500"/>
              <a:ext cx="1099701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085842" y="3480800"/>
              <a:ext cx="1143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34107" y="3798925"/>
              <a:ext cx="990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00399" y="4192500"/>
              <a:ext cx="1326021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148708" y="3798925"/>
              <a:ext cx="1371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38903" y="4192500"/>
              <a:ext cx="13716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399" y="4573500"/>
              <a:ext cx="1627783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52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help?</a:t>
            </a:r>
          </a:p>
        </p:txBody>
      </p:sp>
      <p:pic>
        <p:nvPicPr>
          <p:cNvPr id="3" name="Picture 4" descr="Great carve on a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77925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43000" y="5673525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i="1" dirty="0">
                <a:solidFill>
                  <a:srgbClr val="660066"/>
                </a:solidFill>
                <a:latin typeface="Georgia" charset="0"/>
              </a:rPr>
              <a:t>These men are carving.                 </a:t>
            </a:r>
          </a:p>
        </p:txBody>
      </p:sp>
      <p:pic>
        <p:nvPicPr>
          <p:cNvPr id="5" name="Picture 7" descr="Ski Southea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2777925"/>
            <a:ext cx="48704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12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3" name="Picture 4" descr="skiing down the green slope by joyryu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2986187"/>
            <a:ext cx="26447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Davos skiing slope by Niels displaye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38">
            <a:off x="3228023" y="2986187"/>
            <a:ext cx="2614612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7" descr="http://rds.yahoo.com/_ylt=A9G_bF.ja9BKRmYAIrKjzbkF/SIG=140mhql2v/EXP=1255259427/**http%3A/pictures.exploitz.com/Steep-black-diamond-slope-photo-Mammoth-Lakes--_srcgpx10001x13765x1b6987d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35" y="2986187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61035" y="5348387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660066"/>
                </a:solidFill>
                <a:latin typeface="Georgia" charset="0"/>
              </a:rPr>
              <a:t>Green Slope  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56635" y="5343625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>
                <a:solidFill>
                  <a:srgbClr val="660066"/>
                </a:solidFill>
                <a:latin typeface="Georgia" charset="0"/>
              </a:rPr>
              <a:t>Blue Slope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28435" y="5348387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>
                <a:solidFill>
                  <a:srgbClr val="660066"/>
                </a:solidFill>
                <a:latin typeface="Georgia" charset="0"/>
              </a:rPr>
              <a:t>Black Slope   </a:t>
            </a:r>
          </a:p>
        </p:txBody>
      </p:sp>
    </p:spTree>
    <p:extLst>
      <p:ext uri="{BB962C8B-B14F-4D97-AF65-F5344CB8AC3E}">
        <p14:creationId xmlns:p14="http://schemas.microsoft.com/office/powerpoint/2010/main" val="9106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Encore at mt el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8187"/>
            <a:ext cx="3276600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5" descr="Packed Powder by hefmerc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275">
            <a:off x="4343224" y="1458523"/>
            <a:ext cx="39624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6690" y="5637787"/>
            <a:ext cx="907161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en-US" dirty="0">
                <a:solidFill>
                  <a:srgbClr val="660066"/>
                </a:solidFill>
                <a:latin typeface="Georgia" charset="0"/>
              </a:rPr>
              <a:t>Moguls                           Packed Powder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26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pring corn goodness by snobo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638800" cy="3995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54680" y="558927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660066"/>
                </a:solidFill>
                <a:latin typeface="Georgia" charset="0"/>
              </a:rPr>
              <a:t>Corn Snow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95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le Wipe-Out by gr8jak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1500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581400" y="5715000"/>
            <a:ext cx="483108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1" eaLnBrk="1" hangingPunct="1"/>
            <a:r>
              <a:rPr lang="en-US" dirty="0">
                <a:solidFill>
                  <a:srgbClr val="660066"/>
                </a:solidFill>
                <a:latin typeface="Georgia" charset="0"/>
              </a:rPr>
              <a:t>Face-plant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38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01177" y="607351"/>
            <a:ext cx="8713885" cy="5904374"/>
            <a:chOff x="201177" y="607351"/>
            <a:chExt cx="8713885" cy="5904374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01177" y="1330125"/>
              <a:ext cx="8663068" cy="518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/>
                <a:t>	</a:t>
              </a: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u="sng" dirty="0">
                  <a:solidFill>
                    <a:srgbClr val="C00000"/>
                  </a:solidFill>
                </a:rPr>
                <a:t>Carving</a:t>
              </a:r>
              <a:r>
                <a:rPr lang="en-US" sz="2400" dirty="0">
                  <a:solidFill>
                    <a:srgbClr val="2B4A5E"/>
                  </a:solidFill>
                </a:rPr>
                <a:t> is </a:t>
              </a:r>
              <a:r>
                <a:rPr lang="en-US" sz="2400" dirty="0">
                  <a:solidFill>
                    <a:srgbClr val="00B050"/>
                  </a:solidFill>
                </a:rPr>
                <a:t>appropriate</a:t>
              </a:r>
              <a:r>
                <a:rPr lang="en-US" sz="2400" dirty="0">
                  <a:solidFill>
                    <a:srgbClr val="2B4A5E"/>
                  </a:solidFill>
                </a:rPr>
                <a:t> for most </a:t>
              </a:r>
              <a:r>
                <a:rPr lang="en-US" sz="2400" u="sng" dirty="0">
                  <a:solidFill>
                    <a:srgbClr val="C00000"/>
                  </a:solidFill>
                </a:rPr>
                <a:t>green</a:t>
              </a:r>
              <a:r>
                <a:rPr lang="en-US" sz="2400" dirty="0">
                  <a:solidFill>
                    <a:srgbClr val="2B4A5E"/>
                  </a:solidFill>
                </a:rPr>
                <a:t> and </a:t>
              </a:r>
              <a:r>
                <a:rPr lang="en-US" sz="2400" u="sng" dirty="0">
                  <a:solidFill>
                    <a:srgbClr val="C00000"/>
                  </a:solidFill>
                </a:rPr>
                <a:t>blue slopes 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and even some </a:t>
              </a:r>
              <a:r>
                <a:rPr lang="en-US" sz="2400" u="sng" dirty="0">
                  <a:solidFill>
                    <a:srgbClr val="C00000"/>
                  </a:solidFill>
                </a:rPr>
                <a:t>black slopes</a:t>
              </a:r>
              <a:r>
                <a:rPr lang="en-US" sz="2400" dirty="0">
                  <a:solidFill>
                    <a:srgbClr val="2B4A5E"/>
                  </a:solidFill>
                </a:rPr>
                <a:t>. However, if you try to </a:t>
              </a:r>
              <a:r>
                <a:rPr lang="en-US" sz="2400" u="sng" dirty="0">
                  <a:solidFill>
                    <a:srgbClr val="C00000"/>
                  </a:solidFill>
                </a:rPr>
                <a:t>carve</a:t>
              </a: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300" dirty="0">
                  <a:solidFill>
                    <a:srgbClr val="2B4A5E"/>
                  </a:solidFill>
                </a:rPr>
                <a:t>through </a:t>
              </a:r>
              <a:r>
                <a:rPr lang="en-US" sz="2300" u="sng" dirty="0">
                  <a:solidFill>
                    <a:srgbClr val="C00000"/>
                  </a:solidFill>
                </a:rPr>
                <a:t>moguls</a:t>
              </a:r>
              <a:r>
                <a:rPr lang="en-US" sz="2300" dirty="0">
                  <a:solidFill>
                    <a:srgbClr val="2B4A5E"/>
                  </a:solidFill>
                </a:rPr>
                <a:t>, </a:t>
              </a:r>
              <a:r>
                <a:rPr lang="en-US" sz="2300" dirty="0">
                  <a:solidFill>
                    <a:srgbClr val="00B050"/>
                  </a:solidFill>
                </a:rPr>
                <a:t>especially</a:t>
              </a:r>
              <a:r>
                <a:rPr lang="en-US" sz="2300" dirty="0">
                  <a:solidFill>
                    <a:srgbClr val="2B4A5E"/>
                  </a:solidFill>
                </a:rPr>
                <a:t> in </a:t>
              </a:r>
              <a:r>
                <a:rPr lang="en-US" sz="2300" u="sng" dirty="0">
                  <a:solidFill>
                    <a:srgbClr val="C00000"/>
                  </a:solidFill>
                </a:rPr>
                <a:t>packed powder</a:t>
              </a:r>
              <a:r>
                <a:rPr lang="en-US" sz="2300" dirty="0">
                  <a:solidFill>
                    <a:srgbClr val="C00000"/>
                  </a:solidFill>
                </a:rPr>
                <a:t> </a:t>
              </a:r>
              <a:r>
                <a:rPr lang="en-US" sz="2300" dirty="0">
                  <a:solidFill>
                    <a:srgbClr val="2B4A5E"/>
                  </a:solidFill>
                </a:rPr>
                <a:t>or </a:t>
              </a:r>
              <a:r>
                <a:rPr lang="en-US" sz="2300" u="sng" dirty="0">
                  <a:solidFill>
                    <a:srgbClr val="C00000"/>
                  </a:solidFill>
                </a:rPr>
                <a:t>corn snow</a:t>
              </a:r>
              <a:endParaRPr lang="en-US" sz="23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endParaRPr lang="en-US" sz="2400" dirty="0">
                <a:solidFill>
                  <a:srgbClr val="2B4A5E"/>
                </a:solidFill>
              </a:endParaRPr>
            </a:p>
            <a:p>
              <a:pPr>
                <a:lnSpc>
                  <a:spcPct val="90000"/>
                </a:lnSpc>
                <a:buFont typeface="Wingdings 2" charset="0"/>
                <a:buNone/>
                <a:defRPr/>
              </a:pPr>
              <a:r>
                <a:rPr lang="en-US" sz="2400" dirty="0">
                  <a:solidFill>
                    <a:srgbClr val="2B4A5E"/>
                  </a:solidFill>
                </a:rPr>
                <a:t>you</a:t>
              </a:r>
              <a:r>
                <a:rPr lang="ja-JP" altLang="en-US" sz="2400" dirty="0">
                  <a:solidFill>
                    <a:srgbClr val="2B4A5E"/>
                  </a:solidFill>
                </a:rPr>
                <a:t>’</a:t>
              </a:r>
              <a:r>
                <a:rPr lang="en-US" sz="2400" dirty="0">
                  <a:solidFill>
                    <a:srgbClr val="2B4A5E"/>
                  </a:solidFill>
                </a:rPr>
                <a:t>re going to </a:t>
              </a:r>
              <a:r>
                <a:rPr lang="en-US" sz="2400" u="sng" dirty="0">
                  <a:solidFill>
                    <a:srgbClr val="C00000"/>
                  </a:solidFill>
                </a:rPr>
                <a:t>face-plant</a:t>
              </a:r>
              <a:r>
                <a:rPr lang="en-US" sz="2400" dirty="0">
                  <a:solidFill>
                    <a:srgbClr val="2B4A5E"/>
                  </a:solidFill>
                </a:rPr>
                <a:t>.</a:t>
              </a:r>
            </a:p>
            <a:p>
              <a:pPr>
                <a:lnSpc>
                  <a:spcPct val="90000"/>
                </a:lnSpc>
                <a:defRPr/>
              </a:pPr>
              <a:endParaRPr lang="en-US" sz="2400" dirty="0"/>
            </a:p>
          </p:txBody>
        </p:sp>
        <p:pic>
          <p:nvPicPr>
            <p:cNvPr id="3" name="Picture 2" descr="Great carve on a mountai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15" y="607351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kiing down the green slope by joyryu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394" y="796725"/>
              <a:ext cx="12477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avos skiing slope by Niels displayed.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717" y="784150"/>
              <a:ext cx="12065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http://rds.yahoo.com/_ylt=A9G_bF.ja9BKRmYAIrKjzbkF/SIG=140mhql2v/EXP=1255259427/**http%3A/pictures.exploitz.com/Steep-black-diamond-slope-photo-Mammoth-Lakes--_srcgpx10001x13765x1b6987db6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832" y="2284502"/>
              <a:ext cx="1143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ki Southeast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462" y="2285254"/>
              <a:ext cx="17526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ile:Encore at mt ellen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816" y="3595482"/>
              <a:ext cx="7651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Packed Powder by hefmercer.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286" y="3633205"/>
              <a:ext cx="9318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Spring corn goodness by snoboy.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716" y="3621382"/>
              <a:ext cx="12954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Tele Wipe-Out by gr8jake.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550" y="4981909"/>
              <a:ext cx="1295400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66937" y="1331627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apropiado</a:t>
              </a:r>
              <a:endParaRPr lang="en-US" sz="1800" i="1" dirty="0">
                <a:latin typeface="Georgia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538994" y="3993233"/>
              <a:ext cx="173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 dirty="0" err="1">
                  <a:latin typeface="Georgia" charset="0"/>
                </a:rPr>
                <a:t>especialmente</a:t>
              </a:r>
              <a:endParaRPr lang="en-US" sz="1600" i="1" dirty="0">
                <a:latin typeface="Georgia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27579" y="1749600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375671" y="4433682"/>
              <a:ext cx="152400" cy="76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516024" cy="1600200"/>
          </a:xfrm>
        </p:spPr>
        <p:txBody>
          <a:bodyPr/>
          <a:lstStyle/>
          <a:p>
            <a:r>
              <a:rPr lang="en-US" sz="3200" dirty="0"/>
              <a:t>Vocabulary Gallery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Each table researches a different vocabulary strategy</a:t>
            </a:r>
          </a:p>
          <a:p>
            <a:r>
              <a:rPr lang="en-US" sz="2400" dirty="0"/>
              <a:t>Each team creates a poster explaining the activity</a:t>
            </a:r>
          </a:p>
          <a:p>
            <a:r>
              <a:rPr lang="en-US" sz="2400" dirty="0" smtClean="0"/>
              <a:t>Divide the teams in expert groups and walk the gallery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AC6E1"/>
                </a:solidFill>
              </a:rPr>
              <a:t>Expert Gallery </a:t>
            </a:r>
            <a:r>
              <a:rPr lang="en-US" sz="2000" dirty="0">
                <a:solidFill>
                  <a:srgbClr val="FAC6E1"/>
                </a:solidFill>
              </a:rPr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37121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Keep It Together!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Sketching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41" y="1838631"/>
            <a:ext cx="3793017" cy="362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015" y="2359117"/>
            <a:ext cx="132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Sheltered 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5201" y="3539210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Content/Language Objectives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9941" y="3807018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Randomization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915" y="4057322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Total Response Signals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655" y="4321306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Cognates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9395" y="4577082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Academic Vocabulary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9395" y="330377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ELPS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9395" y="3023937"/>
            <a:ext cx="329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BICS vs CALP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Iceberg Theory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J. Cummins, 1981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57562" y="228604"/>
            <a:ext cx="8396512" cy="4095693"/>
            <a:chOff x="1034210" y="228600"/>
            <a:chExt cx="8946402" cy="409569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201836" y="2620981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82" y="228600"/>
              <a:ext cx="6270853" cy="334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59895" y="2620983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7699901" y="2285229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7671326" y="2315389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398067" y="721135"/>
              <a:ext cx="230978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B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asic   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nterpersonal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ommunication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kills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587750" y="2317379"/>
              <a:ext cx="12156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737258" y="2240264"/>
              <a:ext cx="667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906609" y="3677962"/>
              <a:ext cx="56667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ognitive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cademic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L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anguage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roficiency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475211" y="1061067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1-3 years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626577" y="2738118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394117" y="979391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BICS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034210" y="2904698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CALP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8394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659" y="2603503"/>
            <a:ext cx="3618868" cy="576263"/>
          </a:xfrm>
        </p:spPr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60" y="3391791"/>
            <a:ext cx="3618867" cy="2943111"/>
          </a:xfrm>
        </p:spPr>
        <p:txBody>
          <a:bodyPr>
            <a:normAutofit/>
          </a:bodyPr>
          <a:lstStyle/>
          <a:p>
            <a:r>
              <a:rPr lang="en-US" sz="2400" dirty="0"/>
              <a:t>Today I </a:t>
            </a:r>
            <a:r>
              <a:rPr lang="en-US" sz="2400" dirty="0" smtClean="0"/>
              <a:t>explored </a:t>
            </a:r>
            <a:r>
              <a:rPr lang="en-US" sz="2400" b="1" dirty="0"/>
              <a:t>sheltered instruction techniques</a:t>
            </a:r>
            <a:r>
              <a:rPr lang="en-US" sz="2400" dirty="0"/>
              <a:t> and strategies to make content comprehensible for my 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7" y="2603503"/>
            <a:ext cx="427015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3391791"/>
            <a:ext cx="3618869" cy="2628015"/>
          </a:xfrm>
        </p:spPr>
        <p:txBody>
          <a:bodyPr>
            <a:normAutofit/>
          </a:bodyPr>
          <a:lstStyle/>
          <a:p>
            <a:r>
              <a:rPr lang="en-US" sz="2400" dirty="0"/>
              <a:t>Today </a:t>
            </a:r>
            <a:r>
              <a:rPr lang="en-US" sz="2400" dirty="0" smtClean="0"/>
              <a:t>I </a:t>
            </a:r>
            <a:r>
              <a:rPr lang="en-US" sz="2400" b="1" dirty="0" smtClean="0"/>
              <a:t>shared </a:t>
            </a:r>
            <a:r>
              <a:rPr lang="en-US" sz="2400" b="1" dirty="0"/>
              <a:t>different ideas </a:t>
            </a:r>
            <a:r>
              <a:rPr lang="en-US" sz="2400" dirty="0"/>
              <a:t>on how to implement sheltered instruction strategies in my classroom.</a:t>
            </a:r>
          </a:p>
        </p:txBody>
      </p:sp>
    </p:spTree>
    <p:extLst>
      <p:ext uri="{BB962C8B-B14F-4D97-AF65-F5344CB8AC3E}">
        <p14:creationId xmlns:p14="http://schemas.microsoft.com/office/powerpoint/2010/main" val="3145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1873843"/>
            <a:ext cx="2428010" cy="1600200"/>
          </a:xfrm>
        </p:spPr>
        <p:txBody>
          <a:bodyPr/>
          <a:lstStyle/>
          <a:p>
            <a:r>
              <a:rPr lang="en-US" sz="3600" dirty="0"/>
              <a:t>One Last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52" y="995107"/>
            <a:ext cx="4138608" cy="4572000"/>
          </a:xfrm>
        </p:spPr>
        <p:txBody>
          <a:bodyPr>
            <a:normAutofit/>
          </a:bodyPr>
          <a:lstStyle/>
          <a:p>
            <a:r>
              <a:rPr lang="en-US" sz="3200" dirty="0"/>
              <a:t> I used to think…</a:t>
            </a:r>
          </a:p>
          <a:p>
            <a:r>
              <a:rPr lang="en-US" sz="3200" dirty="0"/>
              <a:t> But now I know…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707727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AC6E1"/>
                </a:solidFill>
              </a:rPr>
              <a:t>Tickets Out</a:t>
            </a:r>
          </a:p>
        </p:txBody>
      </p:sp>
    </p:spTree>
    <p:extLst>
      <p:ext uri="{BB962C8B-B14F-4D97-AF65-F5344CB8AC3E}">
        <p14:creationId xmlns:p14="http://schemas.microsoft.com/office/powerpoint/2010/main" val="24978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644" y="942848"/>
            <a:ext cx="6619244" cy="2677648"/>
          </a:xfrm>
        </p:spPr>
        <p:txBody>
          <a:bodyPr/>
          <a:lstStyle/>
          <a:p>
            <a:r>
              <a:rPr lang="en-US" dirty="0"/>
              <a:t>Thank you for your participation!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3734726"/>
            <a:ext cx="6619244" cy="1904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48CC3"/>
                </a:solidFill>
              </a:rPr>
              <a:t>KARINA E. CHAPA, M. ED.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/>
              </a:rPr>
              <a:t>KCHAPA@ESC1.NET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rgbClr val="F48CC3"/>
                </a:solidFill>
              </a:rPr>
              <a:t>FACEBOOK: REGION ONE ESC BILINGUAL</a:t>
            </a:r>
          </a:p>
          <a:p>
            <a:r>
              <a:rPr lang="en-US" dirty="0">
                <a:solidFill>
                  <a:srgbClr val="F48CC3"/>
                </a:solidFill>
              </a:rPr>
              <a:t>TWITTER @BILINGUALPRIDE @ESC1BILINGUAL</a:t>
            </a:r>
          </a:p>
        </p:txBody>
      </p:sp>
    </p:spTree>
    <p:extLst>
      <p:ext uri="{BB962C8B-B14F-4D97-AF65-F5344CB8AC3E}">
        <p14:creationId xmlns:p14="http://schemas.microsoft.com/office/powerpoint/2010/main" val="35215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Double Iceberg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J. Cummins, 1981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5205" y="527236"/>
            <a:ext cx="7790735" cy="4061409"/>
            <a:chOff x="1350206" y="502576"/>
            <a:chExt cx="8412956" cy="4061408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602699" y="240532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98674" y="264185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0099" y="267202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27274" y="240532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80037" y="253867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02699" y="238150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19649" y="277997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651912" y="234182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859085" y="50257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          1-3 years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50206" y="50709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          1-3 years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40506" y="3548321"/>
              <a:ext cx="177641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 5-7 years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3740004" y="2934590"/>
            <a:ext cx="1068572" cy="244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2364159" cy="1600200"/>
          </a:xfrm>
        </p:spPr>
        <p:txBody>
          <a:bodyPr/>
          <a:lstStyle/>
          <a:p>
            <a:r>
              <a:rPr lang="en-US" sz="3600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375" y="1107559"/>
            <a:ext cx="41708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stronger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stronger the L2.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weaker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weaker the L2.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048004"/>
            <a:ext cx="2307603" cy="2473605"/>
          </a:xfrm>
        </p:spPr>
        <p:txBody>
          <a:bodyPr>
            <a:normAutofit/>
          </a:bodyPr>
          <a:lstStyle/>
          <a:p>
            <a:r>
              <a:rPr lang="en-US" sz="1800" dirty="0"/>
              <a:t>W. Thomas &amp; V. Collier,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4622" y="5880162"/>
            <a:ext cx="158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Turn and Talk</a:t>
            </a:r>
          </a:p>
          <a:p>
            <a:pPr algn="r"/>
            <a:r>
              <a:rPr lang="en-US" sz="1400" b="1" dirty="0"/>
              <a:t>Think-Pair-Share</a:t>
            </a:r>
          </a:p>
        </p:txBody>
      </p:sp>
    </p:spTree>
    <p:extLst>
      <p:ext uri="{BB962C8B-B14F-4D97-AF65-F5344CB8AC3E}">
        <p14:creationId xmlns:p14="http://schemas.microsoft.com/office/powerpoint/2010/main" val="1350965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2003</TotalTime>
  <Words>1670</Words>
  <Application>Microsoft Macintosh PowerPoint</Application>
  <PresentationFormat>On-screen Show (4:3)</PresentationFormat>
  <Paragraphs>428</Paragraphs>
  <Slides>72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Calibri</vt:lpstr>
      <vt:lpstr>Century Gothic</vt:lpstr>
      <vt:lpstr>Georgia</vt:lpstr>
      <vt:lpstr>ＭＳ Ｐゴシック</vt:lpstr>
      <vt:lpstr>Verdana</vt:lpstr>
      <vt:lpstr>Wingdings</vt:lpstr>
      <vt:lpstr>Wingdings 2</vt:lpstr>
      <vt:lpstr>Wingdings 3</vt:lpstr>
      <vt:lpstr>メイリオ</vt:lpstr>
      <vt:lpstr>Arial</vt:lpstr>
      <vt:lpstr>Ion Boardroom</vt:lpstr>
      <vt:lpstr>Meeting the Needs of ELLs in CTE</vt:lpstr>
      <vt:lpstr>Professional Learning Essential Agreements</vt:lpstr>
      <vt:lpstr>Session Objectives</vt:lpstr>
      <vt:lpstr>Keep It Together!</vt:lpstr>
      <vt:lpstr>Make an Appointment</vt:lpstr>
      <vt:lpstr>The Power of Language</vt:lpstr>
      <vt:lpstr>The Iceberg Theory</vt:lpstr>
      <vt:lpstr>Double Iceberg Theory</vt:lpstr>
      <vt:lpstr>Research Findings</vt:lpstr>
      <vt:lpstr>My Language Profile</vt:lpstr>
      <vt:lpstr>My Language Profile</vt:lpstr>
      <vt:lpstr>Your Turn!</vt:lpstr>
      <vt:lpstr>Keep It Together!</vt:lpstr>
      <vt:lpstr>ELPS: LIAG</vt:lpstr>
      <vt:lpstr>Statutory Requirement</vt:lpstr>
      <vt:lpstr>ELPS Academy</vt:lpstr>
      <vt:lpstr>TEKS vs ELPS</vt:lpstr>
      <vt:lpstr>TEKS vs ELPS</vt:lpstr>
      <vt:lpstr>TELPAS</vt:lpstr>
      <vt:lpstr>TELPAS Domains</vt:lpstr>
      <vt:lpstr>ELPS</vt:lpstr>
      <vt:lpstr>ELPS Mingle!</vt:lpstr>
      <vt:lpstr>Talk to your shoulder partner</vt:lpstr>
      <vt:lpstr>ELPS Academy</vt:lpstr>
      <vt:lpstr>DMAC</vt:lpstr>
      <vt:lpstr>Sample DMAC Report</vt:lpstr>
      <vt:lpstr>Keep It Together!</vt:lpstr>
      <vt:lpstr>Sheltered Instruction</vt:lpstr>
      <vt:lpstr>Three-Step Interview</vt:lpstr>
      <vt:lpstr>What are the two goals of Sheltered Instruction?</vt:lpstr>
      <vt:lpstr>Content and Language Objectives</vt:lpstr>
      <vt:lpstr>Anticipation Guide</vt:lpstr>
      <vt:lpstr>The What and the How</vt:lpstr>
      <vt:lpstr>Content Objective - Sample</vt:lpstr>
      <vt:lpstr>Writing Content Objectives</vt:lpstr>
      <vt:lpstr>Language Objective - Sample</vt:lpstr>
      <vt:lpstr>Writing Language Objectives</vt:lpstr>
      <vt:lpstr>Key Points to Remember</vt:lpstr>
      <vt:lpstr>Keep It Together!</vt:lpstr>
      <vt:lpstr>Randomization Techniques</vt:lpstr>
      <vt:lpstr>Write-Read-Read-Trade</vt:lpstr>
      <vt:lpstr>Randomization Techniques</vt:lpstr>
      <vt:lpstr>Randomization Techniques</vt:lpstr>
      <vt:lpstr>Keep It Together!</vt:lpstr>
      <vt:lpstr>Total Response Signals</vt:lpstr>
      <vt:lpstr>Total Response Signals</vt:lpstr>
      <vt:lpstr>PowerPoint Presentation</vt:lpstr>
      <vt:lpstr>Lead4Ward App</vt:lpstr>
      <vt:lpstr>Find the Fib!</vt:lpstr>
      <vt:lpstr>Let’s Play!</vt:lpstr>
      <vt:lpstr>Let’s Play!</vt:lpstr>
      <vt:lpstr>Keep It Together!</vt:lpstr>
      <vt:lpstr>The Power of Cognates</vt:lpstr>
      <vt:lpstr>The Power of Cognates</vt:lpstr>
      <vt:lpstr>The Power of Cognates</vt:lpstr>
      <vt:lpstr>Your Turn!</vt:lpstr>
      <vt:lpstr>Keep It Together!</vt:lpstr>
      <vt:lpstr>Developing Academic Vocabulary</vt:lpstr>
      <vt:lpstr>PowerPoint Presentation</vt:lpstr>
      <vt:lpstr>PowerPoint Presentation</vt:lpstr>
      <vt:lpstr>PowerPoint Presentation</vt:lpstr>
      <vt:lpstr>Would this help?</vt:lpstr>
      <vt:lpstr>How about this?</vt:lpstr>
      <vt:lpstr>PowerPoint Presentation</vt:lpstr>
      <vt:lpstr>PowerPoint Presentation</vt:lpstr>
      <vt:lpstr>PowerPoint Presentation</vt:lpstr>
      <vt:lpstr>PowerPoint Presentation</vt:lpstr>
      <vt:lpstr>Vocabulary Gallery</vt:lpstr>
      <vt:lpstr>Keep It Together!</vt:lpstr>
      <vt:lpstr>Session Objectives</vt:lpstr>
      <vt:lpstr>One Last Time!</vt:lpstr>
      <vt:lpstr>Thank you for your participation!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Instructional Academy</dc:title>
  <dc:creator>Karina E. Zuno-Chapa</dc:creator>
  <cp:lastModifiedBy>Karina E. Zuno-Chapa</cp:lastModifiedBy>
  <cp:revision>122</cp:revision>
  <cp:lastPrinted>2017-03-22T15:26:37Z</cp:lastPrinted>
  <dcterms:created xsi:type="dcterms:W3CDTF">2016-07-28T20:32:38Z</dcterms:created>
  <dcterms:modified xsi:type="dcterms:W3CDTF">2017-03-22T15:26:50Z</dcterms:modified>
</cp:coreProperties>
</file>